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4"/>
  </p:notesMasterIdLst>
  <p:sldIdLst>
    <p:sldId id="256" r:id="rId2"/>
    <p:sldId id="257" r:id="rId3"/>
    <p:sldId id="258" r:id="rId4"/>
    <p:sldId id="259" r:id="rId5"/>
    <p:sldId id="268" r:id="rId6"/>
    <p:sldId id="260" r:id="rId7"/>
    <p:sldId id="269" r:id="rId8"/>
    <p:sldId id="270" r:id="rId9"/>
    <p:sldId id="271" r:id="rId10"/>
    <p:sldId id="272" r:id="rId11"/>
    <p:sldId id="273" r:id="rId12"/>
    <p:sldId id="262" r:id="rId13"/>
    <p:sldId id="263" r:id="rId14"/>
    <p:sldId id="274" r:id="rId15"/>
    <p:sldId id="275" r:id="rId16"/>
    <p:sldId id="277" r:id="rId17"/>
    <p:sldId id="276" r:id="rId18"/>
    <p:sldId id="264" r:id="rId19"/>
    <p:sldId id="265" r:id="rId20"/>
    <p:sldId id="266" r:id="rId21"/>
    <p:sldId id="267" r:id="rId22"/>
    <p:sldId id="278" r:id="rId23"/>
  </p:sldIdLst>
  <p:sldSz cx="18288000" cy="10287000"/>
  <p:notesSz cx="6858000" cy="9144000"/>
  <p:embeddedFontLst>
    <p:embeddedFont>
      <p:font typeface="Garet Bold" panose="020B0604020202020204" charset="0"/>
      <p:regular r:id="rId25"/>
    </p:embeddedFont>
    <p:embeddedFont>
      <p:font typeface="Ovo" panose="020B0604020202020204" charset="0"/>
      <p:regular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45798C92-BAF9-DBC4-0B5E-F7BD301CB843}" name="Tufan Layek" initials="TL" userId="7c28812b4dee3174"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1" d="100"/>
          <a:sy n="51" d="100"/>
        </p:scale>
        <p:origin x="240" y="26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8/10/relationships/authors" Targe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146EA7-CCE8-4A6F-9515-67A886CEA008}" type="datetimeFigureOut">
              <a:rPr lang="en-IN" smtClean="0"/>
              <a:t>17-02-2026</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14184CC-7698-4B37-A52D-B7A825E71A76}" type="slidenum">
              <a:rPr lang="en-IN" smtClean="0"/>
              <a:t>‹#›</a:t>
            </a:fld>
            <a:endParaRPr lang="en-IN"/>
          </a:p>
        </p:txBody>
      </p:sp>
    </p:spTree>
    <p:extLst>
      <p:ext uri="{BB962C8B-B14F-4D97-AF65-F5344CB8AC3E}">
        <p14:creationId xmlns:p14="http://schemas.microsoft.com/office/powerpoint/2010/main" val="20396912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Good morning everyone.</a:t>
            </a:r>
          </a:p>
          <a:p>
            <a:r>
              <a:rPr lang="en-US" dirty="0"/>
              <a:t>For Problem Statement 4, we developed </a:t>
            </a:r>
            <a:r>
              <a:rPr lang="en-US" b="1" dirty="0" err="1"/>
              <a:t>VoxBridge</a:t>
            </a:r>
            <a:r>
              <a:rPr lang="en-US" dirty="0"/>
              <a:t>, a fully offline, real-time speech-to-speech translation system designed to run on Arm-based CPUs.</a:t>
            </a:r>
          </a:p>
          <a:p>
            <a:endParaRPr lang="en-US" dirty="0"/>
          </a:p>
        </p:txBody>
      </p:sp>
      <p:sp>
        <p:nvSpPr>
          <p:cNvPr id="4" name="Slide Number Placeholder 3"/>
          <p:cNvSpPr>
            <a:spLocks noGrp="1"/>
          </p:cNvSpPr>
          <p:nvPr>
            <p:ph type="sldNum" sz="quarter" idx="5"/>
          </p:nvPr>
        </p:nvSpPr>
        <p:spPr/>
        <p:txBody>
          <a:bodyPr/>
          <a:lstStyle/>
          <a:p>
            <a:fld id="{714184CC-7698-4B37-A52D-B7A825E71A76}" type="slidenum">
              <a:rPr lang="en-IN" smtClean="0"/>
              <a:t>1</a:t>
            </a:fld>
            <a:endParaRPr lang="en-IN"/>
          </a:p>
        </p:txBody>
      </p:sp>
    </p:spTree>
    <p:extLst>
      <p:ext uri="{BB962C8B-B14F-4D97-AF65-F5344CB8AC3E}">
        <p14:creationId xmlns:p14="http://schemas.microsoft.com/office/powerpoint/2010/main" val="6865693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system listens to spoken audio in one language, converts it to text using an on-device speech recognition model, translates it using a compact transformer-based model, and then speaks the translated output using offline text-to-speech. Everything runs locally — no cloud, no internet, and no external servers.</a:t>
            </a:r>
          </a:p>
          <a:p>
            <a:r>
              <a:rPr lang="en-US" dirty="0"/>
              <a:t>We focused on using lightweight and efficient models so that the system can run smoothly on CPU while maintaining low latency and stable performance. We tested our implementation on an Apple Silicon M4 device, which is based on Arm architecture, demonstrating that real-time translation is possible directly on-device.</a:t>
            </a:r>
          </a:p>
          <a:p>
            <a:r>
              <a:rPr lang="en-US" dirty="0"/>
              <a:t>This approach ensures privacy, reliability, and suitability for edge environments where internet access may not be available.</a:t>
            </a:r>
          </a:p>
          <a:p>
            <a:r>
              <a:rPr lang="en-US" dirty="0"/>
              <a:t>Now, we will demonstrate the complete offline speech-to-speech translation pipeline.</a:t>
            </a:r>
          </a:p>
          <a:p>
            <a:endParaRPr lang="en-IN" dirty="0"/>
          </a:p>
        </p:txBody>
      </p:sp>
      <p:sp>
        <p:nvSpPr>
          <p:cNvPr id="4" name="Slide Number Placeholder 3"/>
          <p:cNvSpPr>
            <a:spLocks noGrp="1"/>
          </p:cNvSpPr>
          <p:nvPr>
            <p:ph type="sldNum" sz="quarter" idx="5"/>
          </p:nvPr>
        </p:nvSpPr>
        <p:spPr/>
        <p:txBody>
          <a:bodyPr/>
          <a:lstStyle/>
          <a:p>
            <a:fld id="{714184CC-7698-4B37-A52D-B7A825E71A76}" type="slidenum">
              <a:rPr lang="en-IN" smtClean="0"/>
              <a:t>2</a:t>
            </a:fld>
            <a:endParaRPr lang="en-IN"/>
          </a:p>
        </p:txBody>
      </p:sp>
    </p:spTree>
    <p:extLst>
      <p:ext uri="{BB962C8B-B14F-4D97-AF65-F5344CB8AC3E}">
        <p14:creationId xmlns:p14="http://schemas.microsoft.com/office/powerpoint/2010/main" val="24643120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2/17/2026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2/17/2026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2/17/2026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2/17/2026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2/17/2026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2/17/2026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2/17/2026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2/17/2026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2/17/2026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2/17/2026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2/17/2026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2/17/2026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3533CD">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rot="-10800000">
            <a:off x="6110463" y="-6551736"/>
            <a:ext cx="7698334" cy="7698303"/>
            <a:chOff x="0" y="0"/>
            <a:chExt cx="6350000" cy="6349975"/>
          </a:xfrm>
        </p:grpSpPr>
        <p:sp>
          <p:nvSpPr>
            <p:cNvPr id="3" name="Freeform 3"/>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gradFill rotWithShape="1">
              <a:gsLst>
                <a:gs pos="0">
                  <a:srgbClr val="5170FF">
                    <a:alpha val="100000"/>
                  </a:srgbClr>
                </a:gs>
                <a:gs pos="100000">
                  <a:srgbClr val="FF66C4">
                    <a:alpha val="100000"/>
                  </a:srgbClr>
                </a:gs>
              </a:gsLst>
              <a:lin ang="0"/>
            </a:gradFill>
            <a:ln w="12700">
              <a:solidFill>
                <a:srgbClr val="000000"/>
              </a:solidFill>
            </a:ln>
          </p:spPr>
          <p:txBody>
            <a:bodyPr/>
            <a:lstStyle/>
            <a:p>
              <a:endParaRPr lang="en-US"/>
            </a:p>
          </p:txBody>
        </p:sp>
      </p:grpSp>
      <p:grpSp>
        <p:nvGrpSpPr>
          <p:cNvPr id="5" name="Group 5"/>
          <p:cNvGrpSpPr/>
          <p:nvPr/>
        </p:nvGrpSpPr>
        <p:grpSpPr>
          <a:xfrm rot="12858191">
            <a:off x="15702084" y="5680299"/>
            <a:ext cx="12620845" cy="7698303"/>
            <a:chOff x="0" y="0"/>
            <a:chExt cx="1476351" cy="900526"/>
          </a:xfrm>
        </p:grpSpPr>
        <p:sp>
          <p:nvSpPr>
            <p:cNvPr id="6" name="Freeform 6"/>
            <p:cNvSpPr/>
            <p:nvPr/>
          </p:nvSpPr>
          <p:spPr>
            <a:xfrm>
              <a:off x="0" y="0"/>
              <a:ext cx="1476351" cy="900526"/>
            </a:xfrm>
            <a:custGeom>
              <a:avLst/>
              <a:gdLst/>
              <a:ahLst/>
              <a:cxnLst/>
              <a:rect l="l" t="t" r="r" b="b"/>
              <a:pathLst>
                <a:path w="1476351" h="900526">
                  <a:moveTo>
                    <a:pt x="0" y="0"/>
                  </a:moveTo>
                  <a:lnTo>
                    <a:pt x="1476351" y="0"/>
                  </a:lnTo>
                  <a:lnTo>
                    <a:pt x="1476351" y="900526"/>
                  </a:lnTo>
                  <a:lnTo>
                    <a:pt x="0" y="900526"/>
                  </a:lnTo>
                  <a:close/>
                </a:path>
              </a:pathLst>
            </a:custGeom>
            <a:gradFill rotWithShape="1">
              <a:gsLst>
                <a:gs pos="0">
                  <a:srgbClr val="5170FF">
                    <a:alpha val="100000"/>
                  </a:srgbClr>
                </a:gs>
                <a:gs pos="100000">
                  <a:srgbClr val="FF66C4">
                    <a:alpha val="100000"/>
                  </a:srgbClr>
                </a:gs>
              </a:gsLst>
              <a:lin ang="0"/>
            </a:gradFill>
            <a:ln cap="sq">
              <a:noFill/>
              <a:prstDash val="solid"/>
              <a:miter/>
            </a:ln>
          </p:spPr>
          <p:txBody>
            <a:bodyPr/>
            <a:lstStyle/>
            <a:p>
              <a:endParaRPr lang="en-US"/>
            </a:p>
          </p:txBody>
        </p:sp>
        <p:sp>
          <p:nvSpPr>
            <p:cNvPr id="7" name="TextBox 7"/>
            <p:cNvSpPr txBox="1"/>
            <p:nvPr/>
          </p:nvSpPr>
          <p:spPr>
            <a:xfrm>
              <a:off x="0" y="-152400"/>
              <a:ext cx="1476351" cy="1052926"/>
            </a:xfrm>
            <a:prstGeom prst="rect">
              <a:avLst/>
            </a:prstGeom>
          </p:spPr>
          <p:txBody>
            <a:bodyPr lIns="114376" tIns="114376" rIns="114376" bIns="114376" rtlCol="0" anchor="ctr"/>
            <a:lstStyle/>
            <a:p>
              <a:pPr marL="0" lvl="0" indent="0" algn="ctr">
                <a:lnSpc>
                  <a:spcPts val="11208"/>
                </a:lnSpc>
                <a:spcBef>
                  <a:spcPct val="0"/>
                </a:spcBef>
              </a:pPr>
              <a:endParaRPr/>
            </a:p>
          </p:txBody>
        </p:sp>
      </p:grpSp>
      <p:grpSp>
        <p:nvGrpSpPr>
          <p:cNvPr id="12" name="Group 12"/>
          <p:cNvGrpSpPr/>
          <p:nvPr/>
        </p:nvGrpSpPr>
        <p:grpSpPr>
          <a:xfrm>
            <a:off x="16601724" y="1493679"/>
            <a:ext cx="1315151" cy="1315151"/>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66675" cap="sq">
              <a:solidFill>
                <a:srgbClr val="FFE953"/>
              </a:solidFill>
              <a:prstDash val="solid"/>
              <a:miter/>
            </a:ln>
          </p:spPr>
          <p:txBody>
            <a:bodyPr/>
            <a:lstStyle/>
            <a:p>
              <a:endParaRPr lang="en-US"/>
            </a:p>
          </p:txBody>
        </p:sp>
        <p:sp>
          <p:nvSpPr>
            <p:cNvPr id="14" name="TextBox 14"/>
            <p:cNvSpPr txBox="1"/>
            <p:nvPr/>
          </p:nvSpPr>
          <p:spPr>
            <a:xfrm>
              <a:off x="76200" y="66675"/>
              <a:ext cx="660400" cy="669925"/>
            </a:xfrm>
            <a:prstGeom prst="rect">
              <a:avLst/>
            </a:prstGeom>
          </p:spPr>
          <p:txBody>
            <a:bodyPr lIns="50800" tIns="50800" rIns="50800" bIns="50800" rtlCol="0" anchor="ctr"/>
            <a:lstStyle/>
            <a:p>
              <a:pPr algn="ctr">
                <a:lnSpc>
                  <a:spcPts val="1919"/>
                </a:lnSpc>
              </a:pPr>
              <a:endParaRPr/>
            </a:p>
          </p:txBody>
        </p:sp>
      </p:grpSp>
      <p:grpSp>
        <p:nvGrpSpPr>
          <p:cNvPr id="15" name="Group 15"/>
          <p:cNvGrpSpPr/>
          <p:nvPr/>
        </p:nvGrpSpPr>
        <p:grpSpPr>
          <a:xfrm>
            <a:off x="16601724" y="-657576"/>
            <a:ext cx="1315151" cy="1315151"/>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EE9E9"/>
            </a:solidFill>
            <a:ln w="38100" cap="sq">
              <a:solidFill>
                <a:srgbClr val="FFE953"/>
              </a:solidFill>
              <a:prstDash val="solid"/>
              <a:miter/>
            </a:ln>
          </p:spPr>
          <p:txBody>
            <a:bodyPr/>
            <a:lstStyle/>
            <a:p>
              <a:endParaRPr lang="en-US"/>
            </a:p>
          </p:txBody>
        </p:sp>
        <p:sp>
          <p:nvSpPr>
            <p:cNvPr id="17" name="TextBox 17"/>
            <p:cNvSpPr txBox="1"/>
            <p:nvPr/>
          </p:nvSpPr>
          <p:spPr>
            <a:xfrm>
              <a:off x="76200" y="66675"/>
              <a:ext cx="660400" cy="669925"/>
            </a:xfrm>
            <a:prstGeom prst="rect">
              <a:avLst/>
            </a:prstGeom>
          </p:spPr>
          <p:txBody>
            <a:bodyPr lIns="50800" tIns="50800" rIns="50800" bIns="50800" rtlCol="0" anchor="ctr"/>
            <a:lstStyle/>
            <a:p>
              <a:pPr algn="ctr">
                <a:lnSpc>
                  <a:spcPts val="1919"/>
                </a:lnSpc>
              </a:pPr>
              <a:endParaRPr/>
            </a:p>
          </p:txBody>
        </p:sp>
      </p:grpSp>
      <p:grpSp>
        <p:nvGrpSpPr>
          <p:cNvPr id="18" name="Group 18"/>
          <p:cNvGrpSpPr/>
          <p:nvPr/>
        </p:nvGrpSpPr>
        <p:grpSpPr>
          <a:xfrm>
            <a:off x="-796894" y="9260786"/>
            <a:ext cx="1315151" cy="1315151"/>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66675" cap="sq">
              <a:solidFill>
                <a:srgbClr val="FFE953"/>
              </a:solidFill>
              <a:prstDash val="solid"/>
              <a:miter/>
            </a:ln>
          </p:spPr>
          <p:txBody>
            <a:bodyPr/>
            <a:lstStyle/>
            <a:p>
              <a:endParaRPr lang="en-US"/>
            </a:p>
          </p:txBody>
        </p:sp>
        <p:sp>
          <p:nvSpPr>
            <p:cNvPr id="20" name="TextBox 20"/>
            <p:cNvSpPr txBox="1"/>
            <p:nvPr/>
          </p:nvSpPr>
          <p:spPr>
            <a:xfrm>
              <a:off x="76200" y="66675"/>
              <a:ext cx="660400" cy="669925"/>
            </a:xfrm>
            <a:prstGeom prst="rect">
              <a:avLst/>
            </a:prstGeom>
          </p:spPr>
          <p:txBody>
            <a:bodyPr lIns="50800" tIns="50800" rIns="50800" bIns="50800" rtlCol="0" anchor="ctr"/>
            <a:lstStyle/>
            <a:p>
              <a:pPr algn="ctr">
                <a:lnSpc>
                  <a:spcPts val="1919"/>
                </a:lnSpc>
              </a:pPr>
              <a:endParaRPr/>
            </a:p>
          </p:txBody>
        </p:sp>
      </p:grpSp>
      <p:sp>
        <p:nvSpPr>
          <p:cNvPr id="25" name="TextBox 25"/>
          <p:cNvSpPr txBox="1"/>
          <p:nvPr/>
        </p:nvSpPr>
        <p:spPr>
          <a:xfrm>
            <a:off x="762686" y="1372560"/>
            <a:ext cx="7618801" cy="971356"/>
          </a:xfrm>
          <a:prstGeom prst="rect">
            <a:avLst/>
          </a:prstGeom>
        </p:spPr>
        <p:txBody>
          <a:bodyPr wrap="square" lIns="0" tIns="0" rIns="0" bIns="0" rtlCol="0" anchor="t">
            <a:spAutoFit/>
          </a:bodyPr>
          <a:lstStyle/>
          <a:p>
            <a:pPr lvl="0">
              <a:lnSpc>
                <a:spcPts val="2238"/>
              </a:lnSpc>
              <a:spcBef>
                <a:spcPct val="0"/>
              </a:spcBef>
            </a:pPr>
            <a:r>
              <a:rPr lang="en-IN" sz="5480" dirty="0">
                <a:solidFill>
                  <a:schemeClr val="bg1"/>
                </a:solidFill>
                <a:latin typeface="Ovo" panose="020B0604020202020204" charset="0"/>
              </a:rPr>
              <a:t>Bharat AI-SoC Student</a:t>
            </a:r>
          </a:p>
          <a:p>
            <a:pPr lvl="0">
              <a:lnSpc>
                <a:spcPts val="2238"/>
              </a:lnSpc>
              <a:spcBef>
                <a:spcPct val="0"/>
              </a:spcBef>
            </a:pPr>
            <a:endParaRPr lang="en-IN" sz="5480" dirty="0">
              <a:solidFill>
                <a:schemeClr val="bg1"/>
              </a:solidFill>
              <a:latin typeface="Ovo" panose="020B0604020202020204" charset="0"/>
            </a:endParaRPr>
          </a:p>
          <a:p>
            <a:pPr lvl="0">
              <a:lnSpc>
                <a:spcPts val="2238"/>
              </a:lnSpc>
              <a:spcBef>
                <a:spcPct val="0"/>
              </a:spcBef>
            </a:pPr>
            <a:r>
              <a:rPr lang="en-IN" sz="5480" dirty="0">
                <a:solidFill>
                  <a:schemeClr val="bg1"/>
                </a:solidFill>
                <a:latin typeface="Ovo" panose="020B0604020202020204" charset="0"/>
              </a:rPr>
              <a:t>Challenge:</a:t>
            </a:r>
            <a:endParaRPr lang="en-US" sz="5480" b="1" spc="159" dirty="0">
              <a:solidFill>
                <a:schemeClr val="bg1"/>
              </a:solidFill>
              <a:latin typeface="Ovo" panose="020B0604020202020204" charset="0"/>
              <a:ea typeface="Garet Bold"/>
              <a:cs typeface="Garet Bold"/>
              <a:sym typeface="Garet Bold"/>
            </a:endParaRPr>
          </a:p>
        </p:txBody>
      </p:sp>
      <p:sp>
        <p:nvSpPr>
          <p:cNvPr id="26" name="TextBox 26"/>
          <p:cNvSpPr txBox="1"/>
          <p:nvPr/>
        </p:nvSpPr>
        <p:spPr>
          <a:xfrm>
            <a:off x="0" y="5458020"/>
            <a:ext cx="4761168" cy="453201"/>
          </a:xfrm>
          <a:prstGeom prst="rect">
            <a:avLst/>
          </a:prstGeom>
        </p:spPr>
        <p:txBody>
          <a:bodyPr wrap="square" lIns="0" tIns="0" rIns="0" bIns="0" rtlCol="0" anchor="t">
            <a:spAutoFit/>
          </a:bodyPr>
          <a:lstStyle/>
          <a:p>
            <a:pPr algn="ctr">
              <a:lnSpc>
                <a:spcPts val="3599"/>
              </a:lnSpc>
              <a:spcBef>
                <a:spcPct val="0"/>
              </a:spcBef>
            </a:pPr>
            <a:r>
              <a:rPr lang="en-US" sz="2999" dirty="0">
                <a:solidFill>
                  <a:srgbClr val="F5F7F7"/>
                </a:solidFill>
                <a:latin typeface="Ovo"/>
                <a:ea typeface="Ovo"/>
                <a:cs typeface="Ovo"/>
                <a:sym typeface="Ovo"/>
              </a:rPr>
              <a:t>TEAM MEMBERS -</a:t>
            </a:r>
          </a:p>
        </p:txBody>
      </p:sp>
      <p:sp>
        <p:nvSpPr>
          <p:cNvPr id="27" name="TextBox 27"/>
          <p:cNvSpPr txBox="1"/>
          <p:nvPr/>
        </p:nvSpPr>
        <p:spPr>
          <a:xfrm>
            <a:off x="737866" y="6147463"/>
            <a:ext cx="6719046" cy="1000274"/>
          </a:xfrm>
          <a:prstGeom prst="rect">
            <a:avLst/>
          </a:prstGeom>
        </p:spPr>
        <p:txBody>
          <a:bodyPr wrap="square" lIns="0" tIns="0" rIns="0" bIns="0" rtlCol="0" anchor="t">
            <a:spAutoFit/>
          </a:bodyPr>
          <a:lstStyle/>
          <a:p>
            <a:pPr algn="l">
              <a:lnSpc>
                <a:spcPts val="2639"/>
              </a:lnSpc>
            </a:pPr>
            <a:r>
              <a:rPr lang="en-US" sz="2199" dirty="0">
                <a:solidFill>
                  <a:srgbClr val="F5F7F7"/>
                </a:solidFill>
                <a:latin typeface="Ovo"/>
                <a:ea typeface="Ovo"/>
                <a:cs typeface="Ovo"/>
                <a:sym typeface="Ovo"/>
              </a:rPr>
              <a:t>Tufan </a:t>
            </a:r>
            <a:r>
              <a:rPr lang="en-US" sz="2199" dirty="0" err="1">
                <a:solidFill>
                  <a:srgbClr val="F5F7F7"/>
                </a:solidFill>
                <a:latin typeface="Ovo"/>
                <a:ea typeface="Ovo"/>
                <a:cs typeface="Ovo"/>
                <a:sym typeface="Ovo"/>
              </a:rPr>
              <a:t>Layek</a:t>
            </a:r>
            <a:r>
              <a:rPr lang="en-US" sz="2199" dirty="0">
                <a:solidFill>
                  <a:srgbClr val="F5F7F7"/>
                </a:solidFill>
                <a:latin typeface="Ovo"/>
                <a:ea typeface="Ovo"/>
                <a:cs typeface="Ovo"/>
                <a:sym typeface="Ovo"/>
              </a:rPr>
              <a:t> (RA2411004010209)</a:t>
            </a:r>
          </a:p>
          <a:p>
            <a:pPr algn="l">
              <a:lnSpc>
                <a:spcPts val="2639"/>
              </a:lnSpc>
              <a:spcBef>
                <a:spcPct val="0"/>
              </a:spcBef>
            </a:pPr>
            <a:r>
              <a:rPr lang="en-US" sz="2199" dirty="0" err="1">
                <a:solidFill>
                  <a:srgbClr val="F5F7F7"/>
                </a:solidFill>
                <a:latin typeface="Ovo"/>
                <a:ea typeface="Ovo"/>
                <a:cs typeface="Ovo"/>
                <a:sym typeface="Ovo"/>
              </a:rPr>
              <a:t>Protyay</a:t>
            </a:r>
            <a:r>
              <a:rPr lang="en-US" sz="2199" dirty="0">
                <a:solidFill>
                  <a:srgbClr val="F5F7F7"/>
                </a:solidFill>
                <a:latin typeface="Ovo"/>
                <a:ea typeface="Ovo"/>
                <a:cs typeface="Ovo"/>
                <a:sym typeface="Ovo"/>
              </a:rPr>
              <a:t> Saha (RA2411004010196)</a:t>
            </a:r>
          </a:p>
          <a:p>
            <a:pPr algn="l">
              <a:lnSpc>
                <a:spcPts val="2639"/>
              </a:lnSpc>
              <a:spcBef>
                <a:spcPct val="0"/>
              </a:spcBef>
            </a:pPr>
            <a:r>
              <a:rPr lang="en-US" sz="2199" dirty="0">
                <a:solidFill>
                  <a:srgbClr val="F5F7F7"/>
                </a:solidFill>
                <a:latin typeface="Ovo"/>
                <a:ea typeface="Ovo"/>
                <a:cs typeface="Ovo"/>
                <a:sym typeface="Ovo"/>
              </a:rPr>
              <a:t>Rounack Sarkar (RA2411004010381) </a:t>
            </a:r>
          </a:p>
        </p:txBody>
      </p:sp>
      <p:sp>
        <p:nvSpPr>
          <p:cNvPr id="29" name="TextBox 28">
            <a:extLst>
              <a:ext uri="{FF2B5EF4-FFF2-40B4-BE49-F238E27FC236}">
                <a16:creationId xmlns:a16="http://schemas.microsoft.com/office/drawing/2014/main" id="{D1B4C7A4-ECEA-C57D-9DE1-5BB40D58D220}"/>
              </a:ext>
            </a:extLst>
          </p:cNvPr>
          <p:cNvSpPr txBox="1"/>
          <p:nvPr/>
        </p:nvSpPr>
        <p:spPr>
          <a:xfrm>
            <a:off x="635438" y="3476197"/>
            <a:ext cx="6779321" cy="1569660"/>
          </a:xfrm>
          <a:prstGeom prst="rect">
            <a:avLst/>
          </a:prstGeom>
          <a:noFill/>
        </p:spPr>
        <p:txBody>
          <a:bodyPr wrap="square">
            <a:spAutoFit/>
          </a:bodyPr>
          <a:lstStyle/>
          <a:p>
            <a:pPr lvl="0"/>
            <a:r>
              <a:rPr lang="en-US" sz="3200" dirty="0">
                <a:solidFill>
                  <a:schemeClr val="bg1"/>
                </a:solidFill>
              </a:rPr>
              <a:t>Real-Time On-Device Speech-to-Speech Translation using SME2 and/or NEON on Arm CPU</a:t>
            </a:r>
            <a:endParaRPr lang="en-US" sz="3200" b="1" dirty="0">
              <a:solidFill>
                <a:schemeClr val="bg1"/>
              </a:solidFill>
              <a:latin typeface="Garet Bold"/>
              <a:ea typeface="Garet Bold"/>
              <a:cs typeface="Garet Bold"/>
              <a:sym typeface="Garet Bold"/>
            </a:endParaRPr>
          </a:p>
        </p:txBody>
      </p:sp>
      <p:sp>
        <p:nvSpPr>
          <p:cNvPr id="31" name="TextBox 30">
            <a:extLst>
              <a:ext uri="{FF2B5EF4-FFF2-40B4-BE49-F238E27FC236}">
                <a16:creationId xmlns:a16="http://schemas.microsoft.com/office/drawing/2014/main" id="{5E8B99E0-AD29-D746-49C6-E99EB72AB37D}"/>
              </a:ext>
            </a:extLst>
          </p:cNvPr>
          <p:cNvSpPr txBox="1"/>
          <p:nvPr/>
        </p:nvSpPr>
        <p:spPr>
          <a:xfrm>
            <a:off x="725733" y="7298299"/>
            <a:ext cx="13378053" cy="892552"/>
          </a:xfrm>
          <a:prstGeom prst="rect">
            <a:avLst/>
          </a:prstGeom>
          <a:noFill/>
        </p:spPr>
        <p:txBody>
          <a:bodyPr wrap="square">
            <a:spAutoFit/>
          </a:bodyPr>
          <a:lstStyle/>
          <a:p>
            <a:r>
              <a:rPr lang="en-US" sz="3000" dirty="0">
                <a:solidFill>
                  <a:schemeClr val="bg1"/>
                </a:solidFill>
                <a:latin typeface="Ovo" panose="020B0604020202020204" charset="0"/>
              </a:rPr>
              <a:t>UNIVERSITY -</a:t>
            </a:r>
          </a:p>
          <a:p>
            <a:r>
              <a:rPr lang="en-IN" sz="2200" dirty="0">
                <a:solidFill>
                  <a:schemeClr val="bg1"/>
                </a:solidFill>
                <a:latin typeface="+mj-lt"/>
              </a:rPr>
              <a:t>SRM INSTITUTE OF SCIENCE AND TECHNOLOGY</a:t>
            </a:r>
            <a:endParaRPr lang="en-US" sz="2200" dirty="0">
              <a:solidFill>
                <a:schemeClr val="bg1"/>
              </a:solidFill>
              <a:latin typeface="+mj-lt"/>
            </a:endParaRPr>
          </a:p>
        </p:txBody>
      </p:sp>
      <p:sp>
        <p:nvSpPr>
          <p:cNvPr id="33" name="TextBox 32">
            <a:extLst>
              <a:ext uri="{FF2B5EF4-FFF2-40B4-BE49-F238E27FC236}">
                <a16:creationId xmlns:a16="http://schemas.microsoft.com/office/drawing/2014/main" id="{4D6F11E1-4BBB-551B-5F43-5B7E3C2BF052}"/>
              </a:ext>
            </a:extLst>
          </p:cNvPr>
          <p:cNvSpPr txBox="1"/>
          <p:nvPr/>
        </p:nvSpPr>
        <p:spPr>
          <a:xfrm>
            <a:off x="725732" y="8384253"/>
            <a:ext cx="13378054" cy="1354217"/>
          </a:xfrm>
          <a:prstGeom prst="rect">
            <a:avLst/>
          </a:prstGeom>
          <a:noFill/>
        </p:spPr>
        <p:txBody>
          <a:bodyPr wrap="square">
            <a:spAutoFit/>
          </a:bodyPr>
          <a:lstStyle/>
          <a:p>
            <a:r>
              <a:rPr lang="en-US" sz="3000" dirty="0">
                <a:solidFill>
                  <a:schemeClr val="bg1"/>
                </a:solidFill>
                <a:latin typeface="Ovo" panose="020B0604020202020204" charset="0"/>
              </a:rPr>
              <a:t>MENTOR NAME -</a:t>
            </a:r>
          </a:p>
          <a:p>
            <a:r>
              <a:rPr lang="en-IN" sz="2200" b="1" dirty="0">
                <a:solidFill>
                  <a:schemeClr val="bg1"/>
                </a:solidFill>
              </a:rPr>
              <a:t>Dr. </a:t>
            </a:r>
            <a:r>
              <a:rPr lang="en-IN" sz="2200" b="1" dirty="0" err="1">
                <a:solidFill>
                  <a:schemeClr val="bg1"/>
                </a:solidFill>
              </a:rPr>
              <a:t>Haroonhaider</a:t>
            </a:r>
            <a:r>
              <a:rPr lang="en-IN" sz="2200" b="1" dirty="0">
                <a:solidFill>
                  <a:schemeClr val="bg1"/>
                </a:solidFill>
              </a:rPr>
              <a:t> H. Sidhwa</a:t>
            </a:r>
          </a:p>
          <a:p>
            <a:endParaRPr lang="en-IN" sz="3000" u="sng" dirty="0">
              <a:solidFill>
                <a:schemeClr val="bg1"/>
              </a:solidFill>
              <a:latin typeface="Ovo" panose="020B0604020202020204" charset="0"/>
            </a:endParaRPr>
          </a:p>
        </p:txBody>
      </p:sp>
      <p:pic>
        <p:nvPicPr>
          <p:cNvPr id="19458" name="Picture 2">
            <a:extLst>
              <a:ext uri="{FF2B5EF4-FFF2-40B4-BE49-F238E27FC236}">
                <a16:creationId xmlns:a16="http://schemas.microsoft.com/office/drawing/2014/main" id="{2884EDA0-4427-E6D7-0E05-0EE2B54A0A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43135" y="1447852"/>
            <a:ext cx="8328183" cy="698097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26">
            <a:extLst>
              <a:ext uri="{FF2B5EF4-FFF2-40B4-BE49-F238E27FC236}">
                <a16:creationId xmlns:a16="http://schemas.microsoft.com/office/drawing/2014/main" id="{63D90452-98E0-B347-502E-0EB115E5CE9F}"/>
              </a:ext>
            </a:extLst>
          </p:cNvPr>
          <p:cNvSpPr txBox="1"/>
          <p:nvPr/>
        </p:nvSpPr>
        <p:spPr>
          <a:xfrm>
            <a:off x="724483" y="2926295"/>
            <a:ext cx="4761168" cy="453201"/>
          </a:xfrm>
          <a:prstGeom prst="rect">
            <a:avLst/>
          </a:prstGeom>
        </p:spPr>
        <p:txBody>
          <a:bodyPr wrap="square" lIns="0" tIns="0" rIns="0" bIns="0" rtlCol="0" anchor="t">
            <a:spAutoFit/>
          </a:bodyPr>
          <a:lstStyle/>
          <a:p>
            <a:pPr algn="ctr">
              <a:lnSpc>
                <a:spcPts val="3599"/>
              </a:lnSpc>
              <a:spcBef>
                <a:spcPct val="0"/>
              </a:spcBef>
            </a:pPr>
            <a:r>
              <a:rPr lang="en-US" sz="2999" dirty="0">
                <a:solidFill>
                  <a:srgbClr val="F5F7F7"/>
                </a:solidFill>
                <a:latin typeface="Ovo"/>
                <a:ea typeface="Ovo"/>
                <a:cs typeface="Ovo"/>
                <a:sym typeface="Ovo"/>
              </a:rPr>
              <a:t>PROBLEM STATEMENT 4 -</a:t>
            </a:r>
          </a:p>
        </p:txBody>
      </p:sp>
    </p:spTree>
  </p:cSld>
  <p:clrMapOvr>
    <a:masterClrMapping/>
  </p:clrMapOvr>
  <mc:AlternateContent xmlns:mc="http://schemas.openxmlformats.org/markup-compatibility/2006" xmlns:p14="http://schemas.microsoft.com/office/powerpoint/2010/main">
    <mc:Choice Requires="p14">
      <p:transition spd="slow" p14:dur="2000" advTm="14193"/>
    </mc:Choice>
    <mc:Fallback xmlns="">
      <p:transition spd="slow" advTm="14193"/>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E2024"/>
        </a:solidFill>
        <a:effectLst/>
      </p:bgPr>
    </p:bg>
    <p:spTree>
      <p:nvGrpSpPr>
        <p:cNvPr id="1" name="">
          <a:extLst>
            <a:ext uri="{FF2B5EF4-FFF2-40B4-BE49-F238E27FC236}">
              <a16:creationId xmlns:a16="http://schemas.microsoft.com/office/drawing/2014/main" id="{617E1E86-67DF-490F-3FDD-8FE9BF36F000}"/>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86857F2B-ECC7-744D-3931-5AFA7C39DB9A}"/>
              </a:ext>
            </a:extLst>
          </p:cNvPr>
          <p:cNvGrpSpPr/>
          <p:nvPr/>
        </p:nvGrpSpPr>
        <p:grpSpPr>
          <a:xfrm>
            <a:off x="17802738" y="1654020"/>
            <a:ext cx="1315151" cy="1315151"/>
            <a:chOff x="0" y="0"/>
            <a:chExt cx="812800" cy="812800"/>
          </a:xfrm>
        </p:grpSpPr>
        <p:sp>
          <p:nvSpPr>
            <p:cNvPr id="3" name="Freeform 3">
              <a:extLst>
                <a:ext uri="{FF2B5EF4-FFF2-40B4-BE49-F238E27FC236}">
                  <a16:creationId xmlns:a16="http://schemas.microsoft.com/office/drawing/2014/main" id="{86DE849A-16A4-CBB4-A1AB-FF1AC5525564}"/>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66675" cap="sq">
              <a:solidFill>
                <a:srgbClr val="FFE953"/>
              </a:solidFill>
              <a:prstDash val="solid"/>
              <a:miter/>
            </a:ln>
          </p:spPr>
          <p:txBody>
            <a:bodyPr/>
            <a:lstStyle/>
            <a:p>
              <a:endParaRPr lang="en-US"/>
            </a:p>
          </p:txBody>
        </p:sp>
        <p:sp>
          <p:nvSpPr>
            <p:cNvPr id="4" name="TextBox 4">
              <a:extLst>
                <a:ext uri="{FF2B5EF4-FFF2-40B4-BE49-F238E27FC236}">
                  <a16:creationId xmlns:a16="http://schemas.microsoft.com/office/drawing/2014/main" id="{B098FFC5-A778-548C-2052-2D0CCA4F0CC5}"/>
                </a:ext>
              </a:extLst>
            </p:cNvPr>
            <p:cNvSpPr txBox="1"/>
            <p:nvPr/>
          </p:nvSpPr>
          <p:spPr>
            <a:xfrm>
              <a:off x="76200" y="66675"/>
              <a:ext cx="660400" cy="669925"/>
            </a:xfrm>
            <a:prstGeom prst="rect">
              <a:avLst/>
            </a:prstGeom>
          </p:spPr>
          <p:txBody>
            <a:bodyPr lIns="50800" tIns="50800" rIns="50800" bIns="50800" rtlCol="0" anchor="ctr"/>
            <a:lstStyle/>
            <a:p>
              <a:pPr marL="0" lvl="0" indent="0" algn="ctr">
                <a:lnSpc>
                  <a:spcPts val="1919"/>
                </a:lnSpc>
                <a:spcBef>
                  <a:spcPct val="0"/>
                </a:spcBef>
              </a:pPr>
              <a:endParaRPr/>
            </a:p>
          </p:txBody>
        </p:sp>
      </p:grpSp>
      <p:grpSp>
        <p:nvGrpSpPr>
          <p:cNvPr id="5" name="Group 5">
            <a:extLst>
              <a:ext uri="{FF2B5EF4-FFF2-40B4-BE49-F238E27FC236}">
                <a16:creationId xmlns:a16="http://schemas.microsoft.com/office/drawing/2014/main" id="{886BE618-BFC2-6FAA-D8A1-D175A7FCBD3A}"/>
              </a:ext>
            </a:extLst>
          </p:cNvPr>
          <p:cNvGrpSpPr/>
          <p:nvPr/>
        </p:nvGrpSpPr>
        <p:grpSpPr>
          <a:xfrm>
            <a:off x="-813906" y="5973347"/>
            <a:ext cx="1315151" cy="1315151"/>
            <a:chOff x="0" y="0"/>
            <a:chExt cx="812800" cy="812800"/>
          </a:xfrm>
        </p:grpSpPr>
        <p:sp>
          <p:nvSpPr>
            <p:cNvPr id="6" name="Freeform 6">
              <a:extLst>
                <a:ext uri="{FF2B5EF4-FFF2-40B4-BE49-F238E27FC236}">
                  <a16:creationId xmlns:a16="http://schemas.microsoft.com/office/drawing/2014/main" id="{C93F0508-BD45-0D54-D2E0-EE9919825186}"/>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66675" cap="sq">
              <a:solidFill>
                <a:srgbClr val="FFE953"/>
              </a:solidFill>
              <a:prstDash val="solid"/>
              <a:miter/>
            </a:ln>
          </p:spPr>
          <p:txBody>
            <a:bodyPr/>
            <a:lstStyle/>
            <a:p>
              <a:endParaRPr lang="en-US"/>
            </a:p>
          </p:txBody>
        </p:sp>
        <p:sp>
          <p:nvSpPr>
            <p:cNvPr id="7" name="TextBox 7">
              <a:extLst>
                <a:ext uri="{FF2B5EF4-FFF2-40B4-BE49-F238E27FC236}">
                  <a16:creationId xmlns:a16="http://schemas.microsoft.com/office/drawing/2014/main" id="{AA776F60-C3F0-C400-A66A-EC21CB023171}"/>
                </a:ext>
              </a:extLst>
            </p:cNvPr>
            <p:cNvSpPr txBox="1"/>
            <p:nvPr/>
          </p:nvSpPr>
          <p:spPr>
            <a:xfrm>
              <a:off x="76200" y="66675"/>
              <a:ext cx="660400" cy="669925"/>
            </a:xfrm>
            <a:prstGeom prst="rect">
              <a:avLst/>
            </a:prstGeom>
          </p:spPr>
          <p:txBody>
            <a:bodyPr lIns="50800" tIns="50800" rIns="50800" bIns="50800" rtlCol="0" anchor="ctr"/>
            <a:lstStyle/>
            <a:p>
              <a:pPr marL="0" lvl="0" indent="0" algn="ctr">
                <a:lnSpc>
                  <a:spcPts val="1919"/>
                </a:lnSpc>
                <a:spcBef>
                  <a:spcPct val="0"/>
                </a:spcBef>
              </a:pPr>
              <a:endParaRPr/>
            </a:p>
          </p:txBody>
        </p:sp>
      </p:grpSp>
      <p:grpSp>
        <p:nvGrpSpPr>
          <p:cNvPr id="8" name="Group 8">
            <a:extLst>
              <a:ext uri="{FF2B5EF4-FFF2-40B4-BE49-F238E27FC236}">
                <a16:creationId xmlns:a16="http://schemas.microsoft.com/office/drawing/2014/main" id="{C130A0AB-68DF-D714-AC2A-5800638572E1}"/>
              </a:ext>
            </a:extLst>
          </p:cNvPr>
          <p:cNvGrpSpPr/>
          <p:nvPr/>
        </p:nvGrpSpPr>
        <p:grpSpPr>
          <a:xfrm>
            <a:off x="818836" y="9629424"/>
            <a:ext cx="1315151" cy="1315151"/>
            <a:chOff x="0" y="0"/>
            <a:chExt cx="812800" cy="812800"/>
          </a:xfrm>
        </p:grpSpPr>
        <p:sp>
          <p:nvSpPr>
            <p:cNvPr id="9" name="Freeform 9">
              <a:extLst>
                <a:ext uri="{FF2B5EF4-FFF2-40B4-BE49-F238E27FC236}">
                  <a16:creationId xmlns:a16="http://schemas.microsoft.com/office/drawing/2014/main" id="{A4FB9EAD-AE3C-94AA-EB97-B1D7B0F7FF1B}"/>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EE9E9"/>
            </a:solidFill>
          </p:spPr>
          <p:txBody>
            <a:bodyPr/>
            <a:lstStyle/>
            <a:p>
              <a:endParaRPr lang="en-US"/>
            </a:p>
          </p:txBody>
        </p:sp>
        <p:sp>
          <p:nvSpPr>
            <p:cNvPr id="10" name="TextBox 10">
              <a:extLst>
                <a:ext uri="{FF2B5EF4-FFF2-40B4-BE49-F238E27FC236}">
                  <a16:creationId xmlns:a16="http://schemas.microsoft.com/office/drawing/2014/main" id="{FBB5FBDB-7CF5-0EF7-A566-CD174F204237}"/>
                </a:ext>
              </a:extLst>
            </p:cNvPr>
            <p:cNvSpPr txBox="1"/>
            <p:nvPr/>
          </p:nvSpPr>
          <p:spPr>
            <a:xfrm>
              <a:off x="76200" y="66675"/>
              <a:ext cx="660400" cy="669925"/>
            </a:xfrm>
            <a:prstGeom prst="rect">
              <a:avLst/>
            </a:prstGeom>
          </p:spPr>
          <p:txBody>
            <a:bodyPr lIns="50800" tIns="50800" rIns="50800" bIns="50800" rtlCol="0" anchor="ctr"/>
            <a:lstStyle/>
            <a:p>
              <a:pPr algn="ctr">
                <a:lnSpc>
                  <a:spcPts val="1919"/>
                </a:lnSpc>
              </a:pPr>
              <a:endParaRPr/>
            </a:p>
          </p:txBody>
        </p:sp>
      </p:grpSp>
      <p:grpSp>
        <p:nvGrpSpPr>
          <p:cNvPr id="11" name="Group 11">
            <a:extLst>
              <a:ext uri="{FF2B5EF4-FFF2-40B4-BE49-F238E27FC236}">
                <a16:creationId xmlns:a16="http://schemas.microsoft.com/office/drawing/2014/main" id="{2381DC0F-3E86-FFCE-713B-D1F310E505F1}"/>
              </a:ext>
            </a:extLst>
          </p:cNvPr>
          <p:cNvGrpSpPr/>
          <p:nvPr/>
        </p:nvGrpSpPr>
        <p:grpSpPr>
          <a:xfrm>
            <a:off x="1638060" y="8606426"/>
            <a:ext cx="1315151" cy="1315151"/>
            <a:chOff x="0" y="0"/>
            <a:chExt cx="812800" cy="812800"/>
          </a:xfrm>
        </p:grpSpPr>
        <p:sp>
          <p:nvSpPr>
            <p:cNvPr id="12" name="Freeform 12">
              <a:extLst>
                <a:ext uri="{FF2B5EF4-FFF2-40B4-BE49-F238E27FC236}">
                  <a16:creationId xmlns:a16="http://schemas.microsoft.com/office/drawing/2014/main" id="{ABA7D1B3-4238-87D5-B750-DC10AF885B97}"/>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EE9E9"/>
            </a:solidFill>
          </p:spPr>
          <p:txBody>
            <a:bodyPr/>
            <a:lstStyle/>
            <a:p>
              <a:endParaRPr lang="en-US"/>
            </a:p>
          </p:txBody>
        </p:sp>
        <p:sp>
          <p:nvSpPr>
            <p:cNvPr id="13" name="TextBox 13">
              <a:extLst>
                <a:ext uri="{FF2B5EF4-FFF2-40B4-BE49-F238E27FC236}">
                  <a16:creationId xmlns:a16="http://schemas.microsoft.com/office/drawing/2014/main" id="{D0C62B06-7659-A965-626E-6B5558EE2BD9}"/>
                </a:ext>
              </a:extLst>
            </p:cNvPr>
            <p:cNvSpPr txBox="1"/>
            <p:nvPr/>
          </p:nvSpPr>
          <p:spPr>
            <a:xfrm>
              <a:off x="76200" y="66675"/>
              <a:ext cx="660400" cy="669925"/>
            </a:xfrm>
            <a:prstGeom prst="rect">
              <a:avLst/>
            </a:prstGeom>
          </p:spPr>
          <p:txBody>
            <a:bodyPr lIns="50800" tIns="50800" rIns="50800" bIns="50800" rtlCol="0" anchor="ctr"/>
            <a:lstStyle/>
            <a:p>
              <a:pPr algn="ctr">
                <a:lnSpc>
                  <a:spcPts val="1919"/>
                </a:lnSpc>
              </a:pPr>
              <a:endParaRPr/>
            </a:p>
          </p:txBody>
        </p:sp>
      </p:grpSp>
      <p:sp>
        <p:nvSpPr>
          <p:cNvPr id="16" name="TextBox 16">
            <a:extLst>
              <a:ext uri="{FF2B5EF4-FFF2-40B4-BE49-F238E27FC236}">
                <a16:creationId xmlns:a16="http://schemas.microsoft.com/office/drawing/2014/main" id="{135753DB-1246-BF3D-677A-FFB998C0B40E}"/>
              </a:ext>
            </a:extLst>
          </p:cNvPr>
          <p:cNvSpPr txBox="1"/>
          <p:nvPr/>
        </p:nvSpPr>
        <p:spPr>
          <a:xfrm>
            <a:off x="1476411" y="1150519"/>
            <a:ext cx="16078200" cy="721351"/>
          </a:xfrm>
          <a:prstGeom prst="rect">
            <a:avLst/>
          </a:prstGeom>
        </p:spPr>
        <p:txBody>
          <a:bodyPr wrap="square" lIns="0" tIns="0" rIns="0" bIns="0" rtlCol="0" anchor="t">
            <a:spAutoFit/>
          </a:bodyPr>
          <a:lstStyle/>
          <a:p>
            <a:pPr lvl="0">
              <a:lnSpc>
                <a:spcPts val="5086"/>
              </a:lnSpc>
              <a:spcBef>
                <a:spcPct val="0"/>
              </a:spcBef>
            </a:pPr>
            <a:r>
              <a:rPr lang="en-IN" sz="5480" b="1" dirty="0">
                <a:solidFill>
                  <a:schemeClr val="bg1"/>
                </a:solidFill>
                <a:latin typeface="Garet Bold" panose="020B0604020202020204" charset="0"/>
                <a:ea typeface="Garet Bold"/>
                <a:cs typeface="Garet Bold"/>
                <a:sym typeface="Garet Bold"/>
              </a:rPr>
              <a:t>Neural Machine Translation </a:t>
            </a:r>
            <a:r>
              <a:rPr lang="en-US" sz="5480" b="1" dirty="0">
                <a:solidFill>
                  <a:schemeClr val="bg1"/>
                </a:solidFill>
                <a:latin typeface="Garet Bold"/>
                <a:ea typeface="Garet Bold"/>
                <a:cs typeface="Garet Bold"/>
                <a:sym typeface="Garet Bold"/>
              </a:rPr>
              <a:t>:</a:t>
            </a:r>
          </a:p>
        </p:txBody>
      </p:sp>
      <p:pic>
        <p:nvPicPr>
          <p:cNvPr id="15" name="Picture 14">
            <a:extLst>
              <a:ext uri="{FF2B5EF4-FFF2-40B4-BE49-F238E27FC236}">
                <a16:creationId xmlns:a16="http://schemas.microsoft.com/office/drawing/2014/main" id="{71E7FC27-4B15-7118-590E-A01813EA7557}"/>
              </a:ext>
            </a:extLst>
          </p:cNvPr>
          <p:cNvPicPr>
            <a:picLocks noChangeAspect="1"/>
          </p:cNvPicPr>
          <p:nvPr/>
        </p:nvPicPr>
        <p:blipFill>
          <a:blip r:embed="rId2"/>
          <a:stretch>
            <a:fillRect/>
          </a:stretch>
        </p:blipFill>
        <p:spPr>
          <a:xfrm>
            <a:off x="3076506" y="2115824"/>
            <a:ext cx="11166268" cy="7930812"/>
          </a:xfrm>
          <a:prstGeom prst="rect">
            <a:avLst/>
          </a:prstGeom>
        </p:spPr>
      </p:pic>
    </p:spTree>
    <p:extLst>
      <p:ext uri="{BB962C8B-B14F-4D97-AF65-F5344CB8AC3E}">
        <p14:creationId xmlns:p14="http://schemas.microsoft.com/office/powerpoint/2010/main" val="16391969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1E2024"/>
        </a:solidFill>
        <a:effectLst/>
      </p:bgPr>
    </p:bg>
    <p:spTree>
      <p:nvGrpSpPr>
        <p:cNvPr id="1" name="">
          <a:extLst>
            <a:ext uri="{FF2B5EF4-FFF2-40B4-BE49-F238E27FC236}">
              <a16:creationId xmlns:a16="http://schemas.microsoft.com/office/drawing/2014/main" id="{E8A5454A-B517-45AA-E821-C29AF079B3DB}"/>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E7FA14AF-0082-5B6D-EAF0-9DF60E95763A}"/>
              </a:ext>
            </a:extLst>
          </p:cNvPr>
          <p:cNvGrpSpPr/>
          <p:nvPr/>
        </p:nvGrpSpPr>
        <p:grpSpPr>
          <a:xfrm>
            <a:off x="17802738" y="1654020"/>
            <a:ext cx="1315151" cy="1315151"/>
            <a:chOff x="0" y="0"/>
            <a:chExt cx="812800" cy="812800"/>
          </a:xfrm>
        </p:grpSpPr>
        <p:sp>
          <p:nvSpPr>
            <p:cNvPr id="3" name="Freeform 3">
              <a:extLst>
                <a:ext uri="{FF2B5EF4-FFF2-40B4-BE49-F238E27FC236}">
                  <a16:creationId xmlns:a16="http://schemas.microsoft.com/office/drawing/2014/main" id="{239D3923-0505-1CD7-FFA4-4D81B05B6218}"/>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66675" cap="sq">
              <a:solidFill>
                <a:srgbClr val="FFE953"/>
              </a:solidFill>
              <a:prstDash val="solid"/>
              <a:miter/>
            </a:ln>
          </p:spPr>
          <p:txBody>
            <a:bodyPr/>
            <a:lstStyle/>
            <a:p>
              <a:endParaRPr lang="en-US"/>
            </a:p>
          </p:txBody>
        </p:sp>
        <p:sp>
          <p:nvSpPr>
            <p:cNvPr id="4" name="TextBox 4">
              <a:extLst>
                <a:ext uri="{FF2B5EF4-FFF2-40B4-BE49-F238E27FC236}">
                  <a16:creationId xmlns:a16="http://schemas.microsoft.com/office/drawing/2014/main" id="{BEE75E31-40FC-7224-F7DD-9619AFFC6E35}"/>
                </a:ext>
              </a:extLst>
            </p:cNvPr>
            <p:cNvSpPr txBox="1"/>
            <p:nvPr/>
          </p:nvSpPr>
          <p:spPr>
            <a:xfrm>
              <a:off x="76200" y="66675"/>
              <a:ext cx="660400" cy="669925"/>
            </a:xfrm>
            <a:prstGeom prst="rect">
              <a:avLst/>
            </a:prstGeom>
          </p:spPr>
          <p:txBody>
            <a:bodyPr lIns="50800" tIns="50800" rIns="50800" bIns="50800" rtlCol="0" anchor="ctr"/>
            <a:lstStyle/>
            <a:p>
              <a:pPr marL="0" lvl="0" indent="0" algn="ctr">
                <a:lnSpc>
                  <a:spcPts val="1919"/>
                </a:lnSpc>
                <a:spcBef>
                  <a:spcPct val="0"/>
                </a:spcBef>
              </a:pPr>
              <a:endParaRPr/>
            </a:p>
          </p:txBody>
        </p:sp>
      </p:grpSp>
      <p:grpSp>
        <p:nvGrpSpPr>
          <p:cNvPr id="5" name="Group 5">
            <a:extLst>
              <a:ext uri="{FF2B5EF4-FFF2-40B4-BE49-F238E27FC236}">
                <a16:creationId xmlns:a16="http://schemas.microsoft.com/office/drawing/2014/main" id="{BBF895D3-CF2F-738B-144B-703B5EF73422}"/>
              </a:ext>
            </a:extLst>
          </p:cNvPr>
          <p:cNvGrpSpPr/>
          <p:nvPr/>
        </p:nvGrpSpPr>
        <p:grpSpPr>
          <a:xfrm>
            <a:off x="-813906" y="5973347"/>
            <a:ext cx="1315151" cy="1315151"/>
            <a:chOff x="0" y="0"/>
            <a:chExt cx="812800" cy="812800"/>
          </a:xfrm>
        </p:grpSpPr>
        <p:sp>
          <p:nvSpPr>
            <p:cNvPr id="6" name="Freeform 6">
              <a:extLst>
                <a:ext uri="{FF2B5EF4-FFF2-40B4-BE49-F238E27FC236}">
                  <a16:creationId xmlns:a16="http://schemas.microsoft.com/office/drawing/2014/main" id="{DEC5E0C6-5D2B-4F17-18B8-167BB61DC047}"/>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66675" cap="sq">
              <a:solidFill>
                <a:srgbClr val="FFE953"/>
              </a:solidFill>
              <a:prstDash val="solid"/>
              <a:miter/>
            </a:ln>
          </p:spPr>
          <p:txBody>
            <a:bodyPr/>
            <a:lstStyle/>
            <a:p>
              <a:endParaRPr lang="en-US"/>
            </a:p>
          </p:txBody>
        </p:sp>
        <p:sp>
          <p:nvSpPr>
            <p:cNvPr id="7" name="TextBox 7">
              <a:extLst>
                <a:ext uri="{FF2B5EF4-FFF2-40B4-BE49-F238E27FC236}">
                  <a16:creationId xmlns:a16="http://schemas.microsoft.com/office/drawing/2014/main" id="{A0D974BD-57D2-176A-F693-2C03033948D4}"/>
                </a:ext>
              </a:extLst>
            </p:cNvPr>
            <p:cNvSpPr txBox="1"/>
            <p:nvPr/>
          </p:nvSpPr>
          <p:spPr>
            <a:xfrm>
              <a:off x="76200" y="66675"/>
              <a:ext cx="660400" cy="669925"/>
            </a:xfrm>
            <a:prstGeom prst="rect">
              <a:avLst/>
            </a:prstGeom>
          </p:spPr>
          <p:txBody>
            <a:bodyPr lIns="50800" tIns="50800" rIns="50800" bIns="50800" rtlCol="0" anchor="ctr"/>
            <a:lstStyle/>
            <a:p>
              <a:pPr marL="0" lvl="0" indent="0" algn="ctr">
                <a:lnSpc>
                  <a:spcPts val="1919"/>
                </a:lnSpc>
                <a:spcBef>
                  <a:spcPct val="0"/>
                </a:spcBef>
              </a:pPr>
              <a:endParaRPr/>
            </a:p>
          </p:txBody>
        </p:sp>
      </p:grpSp>
      <p:grpSp>
        <p:nvGrpSpPr>
          <p:cNvPr id="8" name="Group 8">
            <a:extLst>
              <a:ext uri="{FF2B5EF4-FFF2-40B4-BE49-F238E27FC236}">
                <a16:creationId xmlns:a16="http://schemas.microsoft.com/office/drawing/2014/main" id="{6FF8D377-0708-DB88-06D7-27A630CBF870}"/>
              </a:ext>
            </a:extLst>
          </p:cNvPr>
          <p:cNvGrpSpPr/>
          <p:nvPr/>
        </p:nvGrpSpPr>
        <p:grpSpPr>
          <a:xfrm>
            <a:off x="818836" y="9629424"/>
            <a:ext cx="1315151" cy="1315151"/>
            <a:chOff x="0" y="0"/>
            <a:chExt cx="812800" cy="812800"/>
          </a:xfrm>
        </p:grpSpPr>
        <p:sp>
          <p:nvSpPr>
            <p:cNvPr id="9" name="Freeform 9">
              <a:extLst>
                <a:ext uri="{FF2B5EF4-FFF2-40B4-BE49-F238E27FC236}">
                  <a16:creationId xmlns:a16="http://schemas.microsoft.com/office/drawing/2014/main" id="{6A398A18-E3EB-25EA-63DE-3D18ED34DC3D}"/>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EE9E9"/>
            </a:solidFill>
          </p:spPr>
          <p:txBody>
            <a:bodyPr/>
            <a:lstStyle/>
            <a:p>
              <a:endParaRPr lang="en-US"/>
            </a:p>
          </p:txBody>
        </p:sp>
        <p:sp>
          <p:nvSpPr>
            <p:cNvPr id="10" name="TextBox 10">
              <a:extLst>
                <a:ext uri="{FF2B5EF4-FFF2-40B4-BE49-F238E27FC236}">
                  <a16:creationId xmlns:a16="http://schemas.microsoft.com/office/drawing/2014/main" id="{5AFE8BBD-313F-075A-67C0-E32ABC5D895D}"/>
                </a:ext>
              </a:extLst>
            </p:cNvPr>
            <p:cNvSpPr txBox="1"/>
            <p:nvPr/>
          </p:nvSpPr>
          <p:spPr>
            <a:xfrm>
              <a:off x="76200" y="66675"/>
              <a:ext cx="660400" cy="669925"/>
            </a:xfrm>
            <a:prstGeom prst="rect">
              <a:avLst/>
            </a:prstGeom>
          </p:spPr>
          <p:txBody>
            <a:bodyPr lIns="50800" tIns="50800" rIns="50800" bIns="50800" rtlCol="0" anchor="ctr"/>
            <a:lstStyle/>
            <a:p>
              <a:pPr algn="ctr">
                <a:lnSpc>
                  <a:spcPts val="1919"/>
                </a:lnSpc>
              </a:pPr>
              <a:endParaRPr/>
            </a:p>
          </p:txBody>
        </p:sp>
      </p:grpSp>
      <p:grpSp>
        <p:nvGrpSpPr>
          <p:cNvPr id="11" name="Group 11">
            <a:extLst>
              <a:ext uri="{FF2B5EF4-FFF2-40B4-BE49-F238E27FC236}">
                <a16:creationId xmlns:a16="http://schemas.microsoft.com/office/drawing/2014/main" id="{041AE108-E844-9228-3894-9EAAA71ACD32}"/>
              </a:ext>
            </a:extLst>
          </p:cNvPr>
          <p:cNvGrpSpPr/>
          <p:nvPr/>
        </p:nvGrpSpPr>
        <p:grpSpPr>
          <a:xfrm>
            <a:off x="1638060" y="8606426"/>
            <a:ext cx="1315151" cy="1315151"/>
            <a:chOff x="0" y="0"/>
            <a:chExt cx="812800" cy="812800"/>
          </a:xfrm>
        </p:grpSpPr>
        <p:sp>
          <p:nvSpPr>
            <p:cNvPr id="12" name="Freeform 12">
              <a:extLst>
                <a:ext uri="{FF2B5EF4-FFF2-40B4-BE49-F238E27FC236}">
                  <a16:creationId xmlns:a16="http://schemas.microsoft.com/office/drawing/2014/main" id="{3AA1F2D8-3D5D-5848-DD5E-3DD051143709}"/>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EE9E9"/>
            </a:solidFill>
          </p:spPr>
          <p:txBody>
            <a:bodyPr/>
            <a:lstStyle/>
            <a:p>
              <a:endParaRPr lang="en-US"/>
            </a:p>
          </p:txBody>
        </p:sp>
        <p:sp>
          <p:nvSpPr>
            <p:cNvPr id="13" name="TextBox 13">
              <a:extLst>
                <a:ext uri="{FF2B5EF4-FFF2-40B4-BE49-F238E27FC236}">
                  <a16:creationId xmlns:a16="http://schemas.microsoft.com/office/drawing/2014/main" id="{4DA83903-5F08-EABF-F44E-CC1618B12FFC}"/>
                </a:ext>
              </a:extLst>
            </p:cNvPr>
            <p:cNvSpPr txBox="1"/>
            <p:nvPr/>
          </p:nvSpPr>
          <p:spPr>
            <a:xfrm>
              <a:off x="76200" y="66675"/>
              <a:ext cx="660400" cy="669925"/>
            </a:xfrm>
            <a:prstGeom prst="rect">
              <a:avLst/>
            </a:prstGeom>
          </p:spPr>
          <p:txBody>
            <a:bodyPr lIns="50800" tIns="50800" rIns="50800" bIns="50800" rtlCol="0" anchor="ctr"/>
            <a:lstStyle/>
            <a:p>
              <a:pPr algn="ctr">
                <a:lnSpc>
                  <a:spcPts val="1919"/>
                </a:lnSpc>
              </a:pPr>
              <a:endParaRPr/>
            </a:p>
          </p:txBody>
        </p:sp>
      </p:grpSp>
      <p:sp>
        <p:nvSpPr>
          <p:cNvPr id="16" name="TextBox 16">
            <a:extLst>
              <a:ext uri="{FF2B5EF4-FFF2-40B4-BE49-F238E27FC236}">
                <a16:creationId xmlns:a16="http://schemas.microsoft.com/office/drawing/2014/main" id="{64D37B00-F12C-C867-2F0B-C82C517B8729}"/>
              </a:ext>
            </a:extLst>
          </p:cNvPr>
          <p:cNvSpPr txBox="1"/>
          <p:nvPr/>
        </p:nvSpPr>
        <p:spPr>
          <a:xfrm>
            <a:off x="1295400" y="1293344"/>
            <a:ext cx="16078200" cy="721351"/>
          </a:xfrm>
          <a:prstGeom prst="rect">
            <a:avLst/>
          </a:prstGeom>
        </p:spPr>
        <p:txBody>
          <a:bodyPr wrap="square" lIns="0" tIns="0" rIns="0" bIns="0" rtlCol="0" anchor="t">
            <a:spAutoFit/>
          </a:bodyPr>
          <a:lstStyle/>
          <a:p>
            <a:pPr lvl="0">
              <a:lnSpc>
                <a:spcPts val="5086"/>
              </a:lnSpc>
              <a:spcBef>
                <a:spcPct val="0"/>
              </a:spcBef>
            </a:pPr>
            <a:r>
              <a:rPr lang="en-IN" sz="5480" b="1" dirty="0">
                <a:solidFill>
                  <a:schemeClr val="bg1"/>
                </a:solidFill>
                <a:latin typeface="Garet Bold" panose="020B0604020202020204" charset="0"/>
                <a:ea typeface="Garet Bold"/>
                <a:cs typeface="Garet Bold"/>
                <a:sym typeface="Garet Bold"/>
              </a:rPr>
              <a:t>Offline Text-To-Speech(TTS)</a:t>
            </a:r>
            <a:r>
              <a:rPr lang="en-US" sz="5480" b="1" dirty="0">
                <a:solidFill>
                  <a:schemeClr val="bg1"/>
                </a:solidFill>
                <a:latin typeface="Garet Bold"/>
                <a:ea typeface="Garet Bold"/>
                <a:cs typeface="Garet Bold"/>
                <a:sym typeface="Garet Bold"/>
              </a:rPr>
              <a:t>:</a:t>
            </a:r>
          </a:p>
        </p:txBody>
      </p:sp>
      <p:sp>
        <p:nvSpPr>
          <p:cNvPr id="17" name="Rectangle 3">
            <a:extLst>
              <a:ext uri="{FF2B5EF4-FFF2-40B4-BE49-F238E27FC236}">
                <a16:creationId xmlns:a16="http://schemas.microsoft.com/office/drawing/2014/main" id="{3E954115-677A-A68A-5D2C-FE283DC7DCF1}"/>
              </a:ext>
            </a:extLst>
          </p:cNvPr>
          <p:cNvSpPr>
            <a:spLocks noChangeArrowheads="1"/>
          </p:cNvSpPr>
          <p:nvPr/>
        </p:nvSpPr>
        <p:spPr bwMode="auto">
          <a:xfrm>
            <a:off x="1295400" y="2663681"/>
            <a:ext cx="10439400" cy="3416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bg1"/>
                </a:solidFill>
                <a:effectLst/>
                <a:latin typeface="Arial" panose="020B0604020202020204" pitchFamily="34" charset="0"/>
              </a:rPr>
              <a:t>Translated text converted into speech</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2400" b="0" i="0" u="none" strike="noStrike" cap="none" normalizeH="0" baseline="0" dirty="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bg1"/>
                </a:solidFill>
                <a:effectLst/>
                <a:latin typeface="Arial" panose="020B0604020202020204" pitchFamily="34" charset="0"/>
              </a:rPr>
              <a:t>Uses </a:t>
            </a:r>
            <a:r>
              <a:rPr kumimoji="0" lang="en-US" altLang="en-US" sz="2400" b="1" i="0" u="none" strike="noStrike" cap="none" normalizeH="0" baseline="0" dirty="0">
                <a:ln>
                  <a:noFill/>
                </a:ln>
                <a:solidFill>
                  <a:schemeClr val="bg1"/>
                </a:solidFill>
                <a:effectLst/>
                <a:latin typeface="Arial" panose="020B0604020202020204" pitchFamily="34" charset="0"/>
              </a:rPr>
              <a:t>pyttsx3 offline TTS engine</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2400" b="0" i="0" u="none" strike="noStrike" cap="none" normalizeH="0" baseline="0" dirty="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bg1"/>
                </a:solidFill>
                <a:effectLst/>
                <a:latin typeface="Arial" panose="020B0604020202020204" pitchFamily="34" charset="0"/>
              </a:rPr>
              <a:t>No external API or internet required</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2400" b="0" i="0" u="none" strike="noStrike" cap="none" normalizeH="0" baseline="0" dirty="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bg1"/>
                </a:solidFill>
                <a:effectLst/>
                <a:latin typeface="Arial" panose="020B0604020202020204" pitchFamily="34" charset="0"/>
              </a:rPr>
              <a:t>Generates clear and natural audio output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2400" b="0" i="0" u="none" strike="noStrike" cap="none" normalizeH="0" baseline="0" dirty="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bg1"/>
                </a:solidFill>
                <a:effectLst/>
                <a:latin typeface="Arial" panose="020B0604020202020204" pitchFamily="34" charset="0"/>
              </a:rPr>
              <a:t>Output played directly through system speakers</a:t>
            </a:r>
          </a:p>
        </p:txBody>
      </p:sp>
      <p:pic>
        <p:nvPicPr>
          <p:cNvPr id="15" name="Picture 14">
            <a:extLst>
              <a:ext uri="{FF2B5EF4-FFF2-40B4-BE49-F238E27FC236}">
                <a16:creationId xmlns:a16="http://schemas.microsoft.com/office/drawing/2014/main" id="{1BC21108-B281-C730-3536-CE61A4098606}"/>
              </a:ext>
            </a:extLst>
          </p:cNvPr>
          <p:cNvPicPr>
            <a:picLocks noChangeAspect="1"/>
          </p:cNvPicPr>
          <p:nvPr/>
        </p:nvPicPr>
        <p:blipFill>
          <a:blip r:embed="rId2"/>
          <a:stretch>
            <a:fillRect/>
          </a:stretch>
        </p:blipFill>
        <p:spPr>
          <a:xfrm>
            <a:off x="8240172" y="2292994"/>
            <a:ext cx="9562565" cy="5701012"/>
          </a:xfrm>
          <a:prstGeom prst="rect">
            <a:avLst/>
          </a:prstGeom>
        </p:spPr>
      </p:pic>
    </p:spTree>
    <p:extLst>
      <p:ext uri="{BB962C8B-B14F-4D97-AF65-F5344CB8AC3E}">
        <p14:creationId xmlns:p14="http://schemas.microsoft.com/office/powerpoint/2010/main" val="39097688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E2024"/>
        </a:solidFill>
        <a:effectLst/>
      </p:bgPr>
    </p:bg>
    <p:spTree>
      <p:nvGrpSpPr>
        <p:cNvPr id="1" name=""/>
        <p:cNvGrpSpPr/>
        <p:nvPr/>
      </p:nvGrpSpPr>
      <p:grpSpPr>
        <a:xfrm>
          <a:off x="0" y="0"/>
          <a:ext cx="0" cy="0"/>
          <a:chOff x="0" y="0"/>
          <a:chExt cx="0" cy="0"/>
        </a:xfrm>
      </p:grpSpPr>
      <p:grpSp>
        <p:nvGrpSpPr>
          <p:cNvPr id="2" name="Group 2"/>
          <p:cNvGrpSpPr/>
          <p:nvPr/>
        </p:nvGrpSpPr>
        <p:grpSpPr>
          <a:xfrm>
            <a:off x="15869529" y="-529483"/>
            <a:ext cx="3116365" cy="3116365"/>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66675" cap="sq">
              <a:solidFill>
                <a:srgbClr val="FFE953"/>
              </a:solidFill>
              <a:prstDash val="solid"/>
              <a:miter/>
            </a:ln>
          </p:spPr>
          <p:txBody>
            <a:bodyPr/>
            <a:lstStyle/>
            <a:p>
              <a:endParaRPr lang="en-US"/>
            </a:p>
          </p:txBody>
        </p:sp>
        <p:sp>
          <p:nvSpPr>
            <p:cNvPr id="4" name="TextBox 4"/>
            <p:cNvSpPr txBox="1"/>
            <p:nvPr/>
          </p:nvSpPr>
          <p:spPr>
            <a:xfrm>
              <a:off x="76200" y="66675"/>
              <a:ext cx="660400" cy="669925"/>
            </a:xfrm>
            <a:prstGeom prst="rect">
              <a:avLst/>
            </a:prstGeom>
          </p:spPr>
          <p:txBody>
            <a:bodyPr lIns="50800" tIns="50800" rIns="50800" bIns="50800" rtlCol="0" anchor="ctr"/>
            <a:lstStyle/>
            <a:p>
              <a:pPr marL="0" lvl="0" indent="0" algn="ctr">
                <a:lnSpc>
                  <a:spcPts val="1919"/>
                </a:lnSpc>
                <a:spcBef>
                  <a:spcPct val="0"/>
                </a:spcBef>
              </a:pPr>
              <a:endParaRPr/>
            </a:p>
          </p:txBody>
        </p:sp>
      </p:grpSp>
      <p:grpSp>
        <p:nvGrpSpPr>
          <p:cNvPr id="5" name="Group 5"/>
          <p:cNvGrpSpPr/>
          <p:nvPr/>
        </p:nvGrpSpPr>
        <p:grpSpPr>
          <a:xfrm>
            <a:off x="161260" y="866568"/>
            <a:ext cx="1315151" cy="1315151"/>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66675" cap="sq">
              <a:solidFill>
                <a:srgbClr val="FFE953"/>
              </a:solidFill>
              <a:prstDash val="solid"/>
              <a:miter/>
            </a:ln>
          </p:spPr>
          <p:txBody>
            <a:bodyPr/>
            <a:lstStyle/>
            <a:p>
              <a:endParaRPr lang="en-US"/>
            </a:p>
          </p:txBody>
        </p:sp>
        <p:sp>
          <p:nvSpPr>
            <p:cNvPr id="7" name="TextBox 7"/>
            <p:cNvSpPr txBox="1"/>
            <p:nvPr/>
          </p:nvSpPr>
          <p:spPr>
            <a:xfrm>
              <a:off x="76200" y="66675"/>
              <a:ext cx="660400" cy="669925"/>
            </a:xfrm>
            <a:prstGeom prst="rect">
              <a:avLst/>
            </a:prstGeom>
          </p:spPr>
          <p:txBody>
            <a:bodyPr lIns="50800" tIns="50800" rIns="50800" bIns="50800" rtlCol="0" anchor="ctr"/>
            <a:lstStyle/>
            <a:p>
              <a:pPr marL="0" lvl="0" indent="0" algn="ctr">
                <a:lnSpc>
                  <a:spcPts val="1919"/>
                </a:lnSpc>
                <a:spcBef>
                  <a:spcPct val="0"/>
                </a:spcBef>
              </a:pPr>
              <a:endParaRPr/>
            </a:p>
          </p:txBody>
        </p:sp>
      </p:grpSp>
      <p:grpSp>
        <p:nvGrpSpPr>
          <p:cNvPr id="8" name="Group 8"/>
          <p:cNvGrpSpPr/>
          <p:nvPr/>
        </p:nvGrpSpPr>
        <p:grpSpPr>
          <a:xfrm>
            <a:off x="818836" y="9629424"/>
            <a:ext cx="1315151" cy="1315151"/>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EE9E9"/>
            </a:solidFill>
          </p:spPr>
          <p:txBody>
            <a:bodyPr/>
            <a:lstStyle/>
            <a:p>
              <a:endParaRPr lang="en-US"/>
            </a:p>
          </p:txBody>
        </p:sp>
        <p:sp>
          <p:nvSpPr>
            <p:cNvPr id="10" name="TextBox 10"/>
            <p:cNvSpPr txBox="1"/>
            <p:nvPr/>
          </p:nvSpPr>
          <p:spPr>
            <a:xfrm>
              <a:off x="76200" y="66675"/>
              <a:ext cx="660400" cy="669925"/>
            </a:xfrm>
            <a:prstGeom prst="rect">
              <a:avLst/>
            </a:prstGeom>
          </p:spPr>
          <p:txBody>
            <a:bodyPr lIns="50800" tIns="50800" rIns="50800" bIns="50800" rtlCol="0" anchor="ctr"/>
            <a:lstStyle/>
            <a:p>
              <a:pPr algn="ctr">
                <a:lnSpc>
                  <a:spcPts val="1919"/>
                </a:lnSpc>
              </a:pPr>
              <a:endParaRPr/>
            </a:p>
          </p:txBody>
        </p:sp>
      </p:grpSp>
      <p:grpSp>
        <p:nvGrpSpPr>
          <p:cNvPr id="11" name="Group 11"/>
          <p:cNvGrpSpPr/>
          <p:nvPr/>
        </p:nvGrpSpPr>
        <p:grpSpPr>
          <a:xfrm>
            <a:off x="1638060" y="8606426"/>
            <a:ext cx="1315151" cy="1315151"/>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EE9E9"/>
            </a:solidFill>
          </p:spPr>
          <p:txBody>
            <a:bodyPr/>
            <a:lstStyle/>
            <a:p>
              <a:endParaRPr lang="en-US"/>
            </a:p>
          </p:txBody>
        </p:sp>
        <p:sp>
          <p:nvSpPr>
            <p:cNvPr id="13" name="TextBox 13"/>
            <p:cNvSpPr txBox="1"/>
            <p:nvPr/>
          </p:nvSpPr>
          <p:spPr>
            <a:xfrm>
              <a:off x="76200" y="66675"/>
              <a:ext cx="660400" cy="669925"/>
            </a:xfrm>
            <a:prstGeom prst="rect">
              <a:avLst/>
            </a:prstGeom>
          </p:spPr>
          <p:txBody>
            <a:bodyPr lIns="50800" tIns="50800" rIns="50800" bIns="50800" rtlCol="0" anchor="ctr"/>
            <a:lstStyle/>
            <a:p>
              <a:pPr algn="ctr">
                <a:lnSpc>
                  <a:spcPts val="1919"/>
                </a:lnSpc>
              </a:pPr>
              <a:endParaRPr/>
            </a:p>
          </p:txBody>
        </p:sp>
      </p:grpSp>
      <p:grpSp>
        <p:nvGrpSpPr>
          <p:cNvPr id="15" name="Group 15"/>
          <p:cNvGrpSpPr/>
          <p:nvPr/>
        </p:nvGrpSpPr>
        <p:grpSpPr>
          <a:xfrm>
            <a:off x="-823511" y="6103818"/>
            <a:ext cx="2630303" cy="2630303"/>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66675" cap="sq">
              <a:solidFill>
                <a:srgbClr val="FFE953"/>
              </a:solidFill>
              <a:prstDash val="solid"/>
              <a:miter/>
            </a:ln>
          </p:spPr>
          <p:txBody>
            <a:bodyPr/>
            <a:lstStyle/>
            <a:p>
              <a:endParaRPr lang="en-US"/>
            </a:p>
          </p:txBody>
        </p:sp>
        <p:sp>
          <p:nvSpPr>
            <p:cNvPr id="17" name="TextBox 17"/>
            <p:cNvSpPr txBox="1"/>
            <p:nvPr/>
          </p:nvSpPr>
          <p:spPr>
            <a:xfrm>
              <a:off x="76200" y="66675"/>
              <a:ext cx="660400" cy="669925"/>
            </a:xfrm>
            <a:prstGeom prst="rect">
              <a:avLst/>
            </a:prstGeom>
          </p:spPr>
          <p:txBody>
            <a:bodyPr lIns="50800" tIns="50800" rIns="50800" bIns="50800" rtlCol="0" anchor="ctr"/>
            <a:lstStyle/>
            <a:p>
              <a:pPr marL="0" lvl="0" indent="0" algn="ctr">
                <a:lnSpc>
                  <a:spcPts val="1919"/>
                </a:lnSpc>
                <a:spcBef>
                  <a:spcPct val="0"/>
                </a:spcBef>
              </a:pPr>
              <a:endParaRPr/>
            </a:p>
          </p:txBody>
        </p:sp>
      </p:grpSp>
      <p:pic>
        <p:nvPicPr>
          <p:cNvPr id="18" name="Picture 17">
            <a:extLst>
              <a:ext uri="{FF2B5EF4-FFF2-40B4-BE49-F238E27FC236}">
                <a16:creationId xmlns:a16="http://schemas.microsoft.com/office/drawing/2014/main" id="{81731554-4919-7A46-1707-E8A772D24C88}"/>
              </a:ext>
            </a:extLst>
          </p:cNvPr>
          <p:cNvPicPr>
            <a:picLocks noChangeAspect="1"/>
          </p:cNvPicPr>
          <p:nvPr/>
        </p:nvPicPr>
        <p:blipFill>
          <a:blip r:embed="rId2"/>
          <a:stretch>
            <a:fillRect/>
          </a:stretch>
        </p:blipFill>
        <p:spPr>
          <a:xfrm>
            <a:off x="3505200" y="191434"/>
            <a:ext cx="11815624" cy="9606847"/>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1E2024"/>
        </a:solidFill>
        <a:effectLst/>
      </p:bgPr>
    </p:bg>
    <p:spTree>
      <p:nvGrpSpPr>
        <p:cNvPr id="1" name=""/>
        <p:cNvGrpSpPr/>
        <p:nvPr/>
      </p:nvGrpSpPr>
      <p:grpSpPr>
        <a:xfrm>
          <a:off x="0" y="0"/>
          <a:ext cx="0" cy="0"/>
          <a:chOff x="0" y="0"/>
          <a:chExt cx="0" cy="0"/>
        </a:xfrm>
      </p:grpSpPr>
      <p:grpSp>
        <p:nvGrpSpPr>
          <p:cNvPr id="2" name="Group 2"/>
          <p:cNvGrpSpPr/>
          <p:nvPr/>
        </p:nvGrpSpPr>
        <p:grpSpPr>
          <a:xfrm>
            <a:off x="17802738" y="1654020"/>
            <a:ext cx="1315151" cy="1315151"/>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66675" cap="sq">
              <a:solidFill>
                <a:srgbClr val="FFE953"/>
              </a:solidFill>
              <a:prstDash val="solid"/>
              <a:miter/>
            </a:ln>
          </p:spPr>
          <p:txBody>
            <a:bodyPr/>
            <a:lstStyle/>
            <a:p>
              <a:endParaRPr lang="en-US"/>
            </a:p>
          </p:txBody>
        </p:sp>
        <p:sp>
          <p:nvSpPr>
            <p:cNvPr id="4" name="TextBox 4"/>
            <p:cNvSpPr txBox="1"/>
            <p:nvPr/>
          </p:nvSpPr>
          <p:spPr>
            <a:xfrm>
              <a:off x="76200" y="66675"/>
              <a:ext cx="660400" cy="669925"/>
            </a:xfrm>
            <a:prstGeom prst="rect">
              <a:avLst/>
            </a:prstGeom>
          </p:spPr>
          <p:txBody>
            <a:bodyPr lIns="50800" tIns="50800" rIns="50800" bIns="50800" rtlCol="0" anchor="ctr"/>
            <a:lstStyle/>
            <a:p>
              <a:pPr marL="0" lvl="0" indent="0" algn="ctr">
                <a:lnSpc>
                  <a:spcPts val="1919"/>
                </a:lnSpc>
                <a:spcBef>
                  <a:spcPct val="0"/>
                </a:spcBef>
              </a:pPr>
              <a:endParaRPr/>
            </a:p>
          </p:txBody>
        </p:sp>
      </p:grpSp>
      <p:grpSp>
        <p:nvGrpSpPr>
          <p:cNvPr id="5" name="Group 5"/>
          <p:cNvGrpSpPr/>
          <p:nvPr/>
        </p:nvGrpSpPr>
        <p:grpSpPr>
          <a:xfrm>
            <a:off x="-813906" y="5973347"/>
            <a:ext cx="1315151" cy="1315151"/>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66675" cap="sq">
              <a:solidFill>
                <a:srgbClr val="FFE953"/>
              </a:solidFill>
              <a:prstDash val="solid"/>
              <a:miter/>
            </a:ln>
          </p:spPr>
          <p:txBody>
            <a:bodyPr/>
            <a:lstStyle/>
            <a:p>
              <a:endParaRPr lang="en-US"/>
            </a:p>
          </p:txBody>
        </p:sp>
        <p:sp>
          <p:nvSpPr>
            <p:cNvPr id="7" name="TextBox 7"/>
            <p:cNvSpPr txBox="1"/>
            <p:nvPr/>
          </p:nvSpPr>
          <p:spPr>
            <a:xfrm>
              <a:off x="76200" y="66675"/>
              <a:ext cx="660400" cy="669925"/>
            </a:xfrm>
            <a:prstGeom prst="rect">
              <a:avLst/>
            </a:prstGeom>
          </p:spPr>
          <p:txBody>
            <a:bodyPr lIns="50800" tIns="50800" rIns="50800" bIns="50800" rtlCol="0" anchor="ctr"/>
            <a:lstStyle/>
            <a:p>
              <a:pPr marL="0" lvl="0" indent="0" algn="ctr">
                <a:lnSpc>
                  <a:spcPts val="1919"/>
                </a:lnSpc>
                <a:spcBef>
                  <a:spcPct val="0"/>
                </a:spcBef>
              </a:pPr>
              <a:endParaRPr/>
            </a:p>
          </p:txBody>
        </p:sp>
      </p:grpSp>
      <p:grpSp>
        <p:nvGrpSpPr>
          <p:cNvPr id="8" name="Group 8"/>
          <p:cNvGrpSpPr/>
          <p:nvPr/>
        </p:nvGrpSpPr>
        <p:grpSpPr>
          <a:xfrm>
            <a:off x="818836" y="9629424"/>
            <a:ext cx="1315151" cy="1315151"/>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EE9E9"/>
            </a:solidFill>
          </p:spPr>
          <p:txBody>
            <a:bodyPr/>
            <a:lstStyle/>
            <a:p>
              <a:endParaRPr lang="en-US"/>
            </a:p>
          </p:txBody>
        </p:sp>
        <p:sp>
          <p:nvSpPr>
            <p:cNvPr id="10" name="TextBox 10"/>
            <p:cNvSpPr txBox="1"/>
            <p:nvPr/>
          </p:nvSpPr>
          <p:spPr>
            <a:xfrm>
              <a:off x="76200" y="66675"/>
              <a:ext cx="660400" cy="669925"/>
            </a:xfrm>
            <a:prstGeom prst="rect">
              <a:avLst/>
            </a:prstGeom>
          </p:spPr>
          <p:txBody>
            <a:bodyPr lIns="50800" tIns="50800" rIns="50800" bIns="50800" rtlCol="0" anchor="ctr"/>
            <a:lstStyle/>
            <a:p>
              <a:pPr algn="ctr">
                <a:lnSpc>
                  <a:spcPts val="1919"/>
                </a:lnSpc>
              </a:pPr>
              <a:endParaRPr/>
            </a:p>
          </p:txBody>
        </p:sp>
      </p:grpSp>
      <p:grpSp>
        <p:nvGrpSpPr>
          <p:cNvPr id="11" name="Group 11"/>
          <p:cNvGrpSpPr/>
          <p:nvPr/>
        </p:nvGrpSpPr>
        <p:grpSpPr>
          <a:xfrm>
            <a:off x="1638060" y="8606426"/>
            <a:ext cx="1315151" cy="1315151"/>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EE9E9"/>
            </a:solidFill>
          </p:spPr>
          <p:txBody>
            <a:bodyPr/>
            <a:lstStyle/>
            <a:p>
              <a:endParaRPr lang="en-US"/>
            </a:p>
          </p:txBody>
        </p:sp>
        <p:sp>
          <p:nvSpPr>
            <p:cNvPr id="13" name="TextBox 13"/>
            <p:cNvSpPr txBox="1"/>
            <p:nvPr/>
          </p:nvSpPr>
          <p:spPr>
            <a:xfrm>
              <a:off x="76200" y="66675"/>
              <a:ext cx="660400" cy="669925"/>
            </a:xfrm>
            <a:prstGeom prst="rect">
              <a:avLst/>
            </a:prstGeom>
          </p:spPr>
          <p:txBody>
            <a:bodyPr lIns="50800" tIns="50800" rIns="50800" bIns="50800" rtlCol="0" anchor="ctr"/>
            <a:lstStyle/>
            <a:p>
              <a:pPr algn="ctr">
                <a:lnSpc>
                  <a:spcPts val="1919"/>
                </a:lnSpc>
              </a:pPr>
              <a:endParaRPr/>
            </a:p>
          </p:txBody>
        </p:sp>
      </p:grpSp>
      <p:sp>
        <p:nvSpPr>
          <p:cNvPr id="16" name="TextBox 16"/>
          <p:cNvSpPr txBox="1"/>
          <p:nvPr/>
        </p:nvSpPr>
        <p:spPr>
          <a:xfrm>
            <a:off x="1189703" y="1056870"/>
            <a:ext cx="9144000" cy="701346"/>
          </a:xfrm>
          <a:prstGeom prst="rect">
            <a:avLst/>
          </a:prstGeom>
        </p:spPr>
        <p:txBody>
          <a:bodyPr wrap="square" lIns="0" tIns="0" rIns="0" bIns="0" rtlCol="0" anchor="t">
            <a:spAutoFit/>
          </a:bodyPr>
          <a:lstStyle/>
          <a:p>
            <a:pPr marL="0" lvl="0" indent="0" algn="l">
              <a:lnSpc>
                <a:spcPts val="5086"/>
              </a:lnSpc>
              <a:spcBef>
                <a:spcPct val="0"/>
              </a:spcBef>
            </a:pPr>
            <a:r>
              <a:rPr lang="en-US" sz="5480" b="1" dirty="0">
                <a:solidFill>
                  <a:srgbClr val="F5F7F7"/>
                </a:solidFill>
                <a:latin typeface="Garet Bold"/>
                <a:ea typeface="Garet Bold"/>
                <a:cs typeface="Garet Bold"/>
                <a:sym typeface="Garet Bold"/>
              </a:rPr>
              <a:t>End-To-End Data Flow :</a:t>
            </a:r>
          </a:p>
        </p:txBody>
      </p:sp>
      <p:sp>
        <p:nvSpPr>
          <p:cNvPr id="19" name="Rectangle 1">
            <a:extLst>
              <a:ext uri="{FF2B5EF4-FFF2-40B4-BE49-F238E27FC236}">
                <a16:creationId xmlns:a16="http://schemas.microsoft.com/office/drawing/2014/main" id="{A8157DF2-9C60-2F03-B061-0D12450FC9AB}"/>
              </a:ext>
            </a:extLst>
          </p:cNvPr>
          <p:cNvSpPr>
            <a:spLocks noChangeArrowheads="1"/>
          </p:cNvSpPr>
          <p:nvPr/>
        </p:nvSpPr>
        <p:spPr bwMode="auto">
          <a:xfrm>
            <a:off x="1192161" y="2541032"/>
            <a:ext cx="6275439" cy="3416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bg1"/>
                </a:solidFill>
                <a:effectLst/>
                <a:latin typeface="Arial" panose="020B0604020202020204" pitchFamily="34" charset="0"/>
              </a:rPr>
              <a:t>Audio Input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bg1"/>
                </a:solidFill>
                <a:effectLst/>
                <a:latin typeface="Arial" panose="020B0604020202020204" pitchFamily="34" charset="0"/>
              </a:rPr>
              <a:t>Voice Activity Detection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bg1"/>
                </a:solidFill>
                <a:effectLst/>
                <a:latin typeface="Arial" panose="020B0604020202020204" pitchFamily="34" charset="0"/>
              </a:rPr>
              <a:t>Noise Reduction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bg1"/>
                </a:solidFill>
                <a:effectLst/>
                <a:latin typeface="Arial" panose="020B0604020202020204" pitchFamily="34" charset="0"/>
              </a:rPr>
              <a:t>Speech-to-Text + Language Detection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bg1"/>
                </a:solidFill>
                <a:effectLst/>
                <a:latin typeface="Arial" panose="020B0604020202020204" pitchFamily="34" charset="0"/>
              </a:rPr>
              <a:t>Neural Translation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bg1"/>
                </a:solidFill>
                <a:effectLst/>
                <a:latin typeface="Arial" panose="020B0604020202020204" pitchFamily="34" charset="0"/>
              </a:rPr>
              <a:t>Text-to-Speech</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bg1"/>
                </a:solidFill>
                <a:effectLst/>
                <a:latin typeface="Arial" panose="020B0604020202020204" pitchFamily="34" charset="0"/>
              </a:rPr>
              <a:t>GUI Output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bg1"/>
                </a:solidFill>
                <a:effectLst/>
                <a:latin typeface="Arial" panose="020B0604020202020204" pitchFamily="34" charset="0"/>
              </a:rPr>
              <a:t>Entire processing pipeline runs locally</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bg1"/>
                </a:solidFill>
                <a:effectLst/>
                <a:latin typeface="Arial" panose="020B0604020202020204" pitchFamily="34" charset="0"/>
              </a:rPr>
              <a:t>No cloud communication involved</a:t>
            </a:r>
          </a:p>
        </p:txBody>
      </p:sp>
      <p:pic>
        <p:nvPicPr>
          <p:cNvPr id="15" name="Picture 14">
            <a:extLst>
              <a:ext uri="{FF2B5EF4-FFF2-40B4-BE49-F238E27FC236}">
                <a16:creationId xmlns:a16="http://schemas.microsoft.com/office/drawing/2014/main" id="{E5ACB9C6-43C9-F9C4-2408-88F6C9C56FF5}"/>
              </a:ext>
            </a:extLst>
          </p:cNvPr>
          <p:cNvPicPr>
            <a:picLocks noChangeAspect="1"/>
          </p:cNvPicPr>
          <p:nvPr/>
        </p:nvPicPr>
        <p:blipFill>
          <a:blip r:embed="rId2"/>
          <a:stretch>
            <a:fillRect/>
          </a:stretch>
        </p:blipFill>
        <p:spPr>
          <a:xfrm>
            <a:off x="7590895" y="2303889"/>
            <a:ext cx="8170292" cy="6131096"/>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1E2024"/>
        </a:solidFill>
        <a:effectLst/>
      </p:bgPr>
    </p:bg>
    <p:spTree>
      <p:nvGrpSpPr>
        <p:cNvPr id="1" name="">
          <a:extLst>
            <a:ext uri="{FF2B5EF4-FFF2-40B4-BE49-F238E27FC236}">
              <a16:creationId xmlns:a16="http://schemas.microsoft.com/office/drawing/2014/main" id="{AAC0278F-B834-2328-C72D-E81BF01F1F8F}"/>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7A45DB2D-85D1-B48F-EDD5-8E01DD1AD00B}"/>
              </a:ext>
            </a:extLst>
          </p:cNvPr>
          <p:cNvGrpSpPr/>
          <p:nvPr/>
        </p:nvGrpSpPr>
        <p:grpSpPr>
          <a:xfrm>
            <a:off x="17802738" y="1654020"/>
            <a:ext cx="1315151" cy="1315151"/>
            <a:chOff x="0" y="0"/>
            <a:chExt cx="812800" cy="812800"/>
          </a:xfrm>
        </p:grpSpPr>
        <p:sp>
          <p:nvSpPr>
            <p:cNvPr id="3" name="Freeform 3">
              <a:extLst>
                <a:ext uri="{FF2B5EF4-FFF2-40B4-BE49-F238E27FC236}">
                  <a16:creationId xmlns:a16="http://schemas.microsoft.com/office/drawing/2014/main" id="{79BE7525-1139-7F11-3386-8DEB5ACF3B20}"/>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66675" cap="sq">
              <a:solidFill>
                <a:srgbClr val="FFE953"/>
              </a:solidFill>
              <a:prstDash val="solid"/>
              <a:miter/>
            </a:ln>
          </p:spPr>
          <p:txBody>
            <a:bodyPr/>
            <a:lstStyle/>
            <a:p>
              <a:endParaRPr lang="en-US"/>
            </a:p>
          </p:txBody>
        </p:sp>
        <p:sp>
          <p:nvSpPr>
            <p:cNvPr id="4" name="TextBox 4">
              <a:extLst>
                <a:ext uri="{FF2B5EF4-FFF2-40B4-BE49-F238E27FC236}">
                  <a16:creationId xmlns:a16="http://schemas.microsoft.com/office/drawing/2014/main" id="{BA31AA94-4D9B-8294-F404-B3B5E7FE875E}"/>
                </a:ext>
              </a:extLst>
            </p:cNvPr>
            <p:cNvSpPr txBox="1"/>
            <p:nvPr/>
          </p:nvSpPr>
          <p:spPr>
            <a:xfrm>
              <a:off x="76200" y="66675"/>
              <a:ext cx="660400" cy="669925"/>
            </a:xfrm>
            <a:prstGeom prst="rect">
              <a:avLst/>
            </a:prstGeom>
          </p:spPr>
          <p:txBody>
            <a:bodyPr lIns="50800" tIns="50800" rIns="50800" bIns="50800" rtlCol="0" anchor="ctr"/>
            <a:lstStyle/>
            <a:p>
              <a:pPr marL="0" lvl="0" indent="0" algn="ctr">
                <a:lnSpc>
                  <a:spcPts val="1919"/>
                </a:lnSpc>
                <a:spcBef>
                  <a:spcPct val="0"/>
                </a:spcBef>
              </a:pPr>
              <a:endParaRPr/>
            </a:p>
          </p:txBody>
        </p:sp>
      </p:grpSp>
      <p:grpSp>
        <p:nvGrpSpPr>
          <p:cNvPr id="5" name="Group 5">
            <a:extLst>
              <a:ext uri="{FF2B5EF4-FFF2-40B4-BE49-F238E27FC236}">
                <a16:creationId xmlns:a16="http://schemas.microsoft.com/office/drawing/2014/main" id="{66985A58-40A8-DB32-3D8E-C0A7C7F411B8}"/>
              </a:ext>
            </a:extLst>
          </p:cNvPr>
          <p:cNvGrpSpPr/>
          <p:nvPr/>
        </p:nvGrpSpPr>
        <p:grpSpPr>
          <a:xfrm>
            <a:off x="-813906" y="5973347"/>
            <a:ext cx="1315151" cy="1315151"/>
            <a:chOff x="0" y="0"/>
            <a:chExt cx="812800" cy="812800"/>
          </a:xfrm>
        </p:grpSpPr>
        <p:sp>
          <p:nvSpPr>
            <p:cNvPr id="6" name="Freeform 6">
              <a:extLst>
                <a:ext uri="{FF2B5EF4-FFF2-40B4-BE49-F238E27FC236}">
                  <a16:creationId xmlns:a16="http://schemas.microsoft.com/office/drawing/2014/main" id="{7BFD532D-EE17-F706-89A5-2E1A057D2757}"/>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66675" cap="sq">
              <a:solidFill>
                <a:srgbClr val="FFE953"/>
              </a:solidFill>
              <a:prstDash val="solid"/>
              <a:miter/>
            </a:ln>
          </p:spPr>
          <p:txBody>
            <a:bodyPr/>
            <a:lstStyle/>
            <a:p>
              <a:endParaRPr lang="en-US"/>
            </a:p>
          </p:txBody>
        </p:sp>
        <p:sp>
          <p:nvSpPr>
            <p:cNvPr id="7" name="TextBox 7">
              <a:extLst>
                <a:ext uri="{FF2B5EF4-FFF2-40B4-BE49-F238E27FC236}">
                  <a16:creationId xmlns:a16="http://schemas.microsoft.com/office/drawing/2014/main" id="{476C2280-C6F9-1E49-B164-31A13F6C8168}"/>
                </a:ext>
              </a:extLst>
            </p:cNvPr>
            <p:cNvSpPr txBox="1"/>
            <p:nvPr/>
          </p:nvSpPr>
          <p:spPr>
            <a:xfrm>
              <a:off x="76200" y="66675"/>
              <a:ext cx="660400" cy="669925"/>
            </a:xfrm>
            <a:prstGeom prst="rect">
              <a:avLst/>
            </a:prstGeom>
          </p:spPr>
          <p:txBody>
            <a:bodyPr lIns="50800" tIns="50800" rIns="50800" bIns="50800" rtlCol="0" anchor="ctr"/>
            <a:lstStyle/>
            <a:p>
              <a:pPr marL="0" lvl="0" indent="0" algn="ctr">
                <a:lnSpc>
                  <a:spcPts val="1919"/>
                </a:lnSpc>
                <a:spcBef>
                  <a:spcPct val="0"/>
                </a:spcBef>
              </a:pPr>
              <a:endParaRPr/>
            </a:p>
          </p:txBody>
        </p:sp>
      </p:grpSp>
      <p:grpSp>
        <p:nvGrpSpPr>
          <p:cNvPr id="8" name="Group 8">
            <a:extLst>
              <a:ext uri="{FF2B5EF4-FFF2-40B4-BE49-F238E27FC236}">
                <a16:creationId xmlns:a16="http://schemas.microsoft.com/office/drawing/2014/main" id="{9E38DB78-2CDC-D7E9-EC17-37B44D46A1EC}"/>
              </a:ext>
            </a:extLst>
          </p:cNvPr>
          <p:cNvGrpSpPr/>
          <p:nvPr/>
        </p:nvGrpSpPr>
        <p:grpSpPr>
          <a:xfrm>
            <a:off x="818836" y="9629424"/>
            <a:ext cx="1315151" cy="1315151"/>
            <a:chOff x="0" y="0"/>
            <a:chExt cx="812800" cy="812800"/>
          </a:xfrm>
        </p:grpSpPr>
        <p:sp>
          <p:nvSpPr>
            <p:cNvPr id="9" name="Freeform 9">
              <a:extLst>
                <a:ext uri="{FF2B5EF4-FFF2-40B4-BE49-F238E27FC236}">
                  <a16:creationId xmlns:a16="http://schemas.microsoft.com/office/drawing/2014/main" id="{79E6717D-8C77-1EB8-8CCE-873457FC87C5}"/>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EE9E9"/>
            </a:solidFill>
          </p:spPr>
          <p:txBody>
            <a:bodyPr/>
            <a:lstStyle/>
            <a:p>
              <a:endParaRPr lang="en-US"/>
            </a:p>
          </p:txBody>
        </p:sp>
        <p:sp>
          <p:nvSpPr>
            <p:cNvPr id="10" name="TextBox 10">
              <a:extLst>
                <a:ext uri="{FF2B5EF4-FFF2-40B4-BE49-F238E27FC236}">
                  <a16:creationId xmlns:a16="http://schemas.microsoft.com/office/drawing/2014/main" id="{99974DBC-777B-4E1F-0F7C-1B8BABFA6DFA}"/>
                </a:ext>
              </a:extLst>
            </p:cNvPr>
            <p:cNvSpPr txBox="1"/>
            <p:nvPr/>
          </p:nvSpPr>
          <p:spPr>
            <a:xfrm>
              <a:off x="76200" y="66675"/>
              <a:ext cx="660400" cy="669925"/>
            </a:xfrm>
            <a:prstGeom prst="rect">
              <a:avLst/>
            </a:prstGeom>
          </p:spPr>
          <p:txBody>
            <a:bodyPr lIns="50800" tIns="50800" rIns="50800" bIns="50800" rtlCol="0" anchor="ctr"/>
            <a:lstStyle/>
            <a:p>
              <a:pPr algn="ctr">
                <a:lnSpc>
                  <a:spcPts val="1919"/>
                </a:lnSpc>
              </a:pPr>
              <a:endParaRPr/>
            </a:p>
          </p:txBody>
        </p:sp>
      </p:grpSp>
      <p:grpSp>
        <p:nvGrpSpPr>
          <p:cNvPr id="11" name="Group 11">
            <a:extLst>
              <a:ext uri="{FF2B5EF4-FFF2-40B4-BE49-F238E27FC236}">
                <a16:creationId xmlns:a16="http://schemas.microsoft.com/office/drawing/2014/main" id="{42F54F24-DCC2-9038-B575-CB8B10B096ED}"/>
              </a:ext>
            </a:extLst>
          </p:cNvPr>
          <p:cNvGrpSpPr/>
          <p:nvPr/>
        </p:nvGrpSpPr>
        <p:grpSpPr>
          <a:xfrm>
            <a:off x="1638060" y="8606426"/>
            <a:ext cx="1315151" cy="1315151"/>
            <a:chOff x="0" y="0"/>
            <a:chExt cx="812800" cy="812800"/>
          </a:xfrm>
        </p:grpSpPr>
        <p:sp>
          <p:nvSpPr>
            <p:cNvPr id="12" name="Freeform 12">
              <a:extLst>
                <a:ext uri="{FF2B5EF4-FFF2-40B4-BE49-F238E27FC236}">
                  <a16:creationId xmlns:a16="http://schemas.microsoft.com/office/drawing/2014/main" id="{AB48FE4F-8AD4-2B12-AD12-8ED48EE44C26}"/>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EE9E9"/>
            </a:solidFill>
          </p:spPr>
          <p:txBody>
            <a:bodyPr/>
            <a:lstStyle/>
            <a:p>
              <a:endParaRPr lang="en-US"/>
            </a:p>
          </p:txBody>
        </p:sp>
        <p:sp>
          <p:nvSpPr>
            <p:cNvPr id="13" name="TextBox 13">
              <a:extLst>
                <a:ext uri="{FF2B5EF4-FFF2-40B4-BE49-F238E27FC236}">
                  <a16:creationId xmlns:a16="http://schemas.microsoft.com/office/drawing/2014/main" id="{74E8C79F-3504-F9E1-3DF7-52AB0FC87664}"/>
                </a:ext>
              </a:extLst>
            </p:cNvPr>
            <p:cNvSpPr txBox="1"/>
            <p:nvPr/>
          </p:nvSpPr>
          <p:spPr>
            <a:xfrm>
              <a:off x="76200" y="66675"/>
              <a:ext cx="660400" cy="669925"/>
            </a:xfrm>
            <a:prstGeom prst="rect">
              <a:avLst/>
            </a:prstGeom>
          </p:spPr>
          <p:txBody>
            <a:bodyPr lIns="50800" tIns="50800" rIns="50800" bIns="50800" rtlCol="0" anchor="ctr"/>
            <a:lstStyle/>
            <a:p>
              <a:pPr algn="ctr">
                <a:lnSpc>
                  <a:spcPts val="1919"/>
                </a:lnSpc>
              </a:pPr>
              <a:endParaRPr/>
            </a:p>
          </p:txBody>
        </p:sp>
      </p:grpSp>
      <p:sp>
        <p:nvSpPr>
          <p:cNvPr id="16" name="TextBox 16">
            <a:extLst>
              <a:ext uri="{FF2B5EF4-FFF2-40B4-BE49-F238E27FC236}">
                <a16:creationId xmlns:a16="http://schemas.microsoft.com/office/drawing/2014/main" id="{CC9BFF62-F3E5-26CE-1E82-D22B6C5C7B70}"/>
              </a:ext>
            </a:extLst>
          </p:cNvPr>
          <p:cNvSpPr txBox="1"/>
          <p:nvPr/>
        </p:nvSpPr>
        <p:spPr>
          <a:xfrm>
            <a:off x="1371803" y="811161"/>
            <a:ext cx="10172497" cy="701346"/>
          </a:xfrm>
          <a:prstGeom prst="rect">
            <a:avLst/>
          </a:prstGeom>
        </p:spPr>
        <p:txBody>
          <a:bodyPr wrap="square" lIns="0" tIns="0" rIns="0" bIns="0" rtlCol="0" anchor="t">
            <a:spAutoFit/>
          </a:bodyPr>
          <a:lstStyle/>
          <a:p>
            <a:pPr marL="0" lvl="0" indent="0" algn="l">
              <a:lnSpc>
                <a:spcPts val="5086"/>
              </a:lnSpc>
              <a:spcBef>
                <a:spcPct val="0"/>
              </a:spcBef>
            </a:pPr>
            <a:r>
              <a:rPr lang="en-US" sz="5480" b="1" dirty="0">
                <a:solidFill>
                  <a:srgbClr val="F5F7F7"/>
                </a:solidFill>
                <a:latin typeface="Garet Bold"/>
                <a:ea typeface="Garet Bold"/>
                <a:cs typeface="Garet Bold"/>
                <a:sym typeface="Garet Bold"/>
              </a:rPr>
              <a:t>Performance Benchmark :</a:t>
            </a:r>
          </a:p>
        </p:txBody>
      </p:sp>
      <p:graphicFrame>
        <p:nvGraphicFramePr>
          <p:cNvPr id="14" name="Table 13">
            <a:extLst>
              <a:ext uri="{FF2B5EF4-FFF2-40B4-BE49-F238E27FC236}">
                <a16:creationId xmlns:a16="http://schemas.microsoft.com/office/drawing/2014/main" id="{BF45CC55-F4E8-1FE2-2651-4BFEE128AEE2}"/>
              </a:ext>
            </a:extLst>
          </p:cNvPr>
          <p:cNvGraphicFramePr>
            <a:graphicFrameLocks noGrp="1"/>
          </p:cNvGraphicFramePr>
          <p:nvPr>
            <p:extLst>
              <p:ext uri="{D42A27DB-BD31-4B8C-83A1-F6EECF244321}">
                <p14:modId xmlns:p14="http://schemas.microsoft.com/office/powerpoint/2010/main" val="3228737361"/>
              </p:ext>
            </p:extLst>
          </p:nvPr>
        </p:nvGraphicFramePr>
        <p:xfrm>
          <a:off x="3124200" y="1817523"/>
          <a:ext cx="11262364" cy="6019800"/>
        </p:xfrm>
        <a:graphic>
          <a:graphicData uri="http://schemas.openxmlformats.org/drawingml/2006/table">
            <a:tbl>
              <a:tblPr>
                <a:tableStyleId>{2D5ABB26-0587-4C30-8999-92F81FD0307C}</a:tableStyleId>
              </a:tblPr>
              <a:tblGrid>
                <a:gridCol w="5631182">
                  <a:extLst>
                    <a:ext uri="{9D8B030D-6E8A-4147-A177-3AD203B41FA5}">
                      <a16:colId xmlns:a16="http://schemas.microsoft.com/office/drawing/2014/main" val="1110345962"/>
                    </a:ext>
                  </a:extLst>
                </a:gridCol>
                <a:gridCol w="5631182">
                  <a:extLst>
                    <a:ext uri="{9D8B030D-6E8A-4147-A177-3AD203B41FA5}">
                      <a16:colId xmlns:a16="http://schemas.microsoft.com/office/drawing/2014/main" val="2687707970"/>
                    </a:ext>
                  </a:extLst>
                </a:gridCol>
              </a:tblGrid>
              <a:tr h="1203960">
                <a:tc>
                  <a:txBody>
                    <a:bodyPr/>
                    <a:lstStyle/>
                    <a:p>
                      <a:pPr>
                        <a:buNone/>
                      </a:pPr>
                      <a:r>
                        <a:rPr lang="en-IN" dirty="0">
                          <a:solidFill>
                            <a:schemeClr val="bg1"/>
                          </a:solidFill>
                        </a:rPr>
                        <a:t>Processing Stage</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buNone/>
                      </a:pPr>
                      <a:r>
                        <a:rPr lang="en-IN">
                          <a:solidFill>
                            <a:schemeClr val="bg1"/>
                          </a:solidFill>
                        </a:rPr>
                        <a:t>Average Latency</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789266567"/>
                  </a:ext>
                </a:extLst>
              </a:tr>
              <a:tr h="1203960">
                <a:tc>
                  <a:txBody>
                    <a:bodyPr/>
                    <a:lstStyle/>
                    <a:p>
                      <a:pPr>
                        <a:buNone/>
                      </a:pPr>
                      <a:r>
                        <a:rPr lang="en-IN" dirty="0">
                          <a:solidFill>
                            <a:schemeClr val="bg1"/>
                          </a:solidFill>
                        </a:rPr>
                        <a:t>Speech Recognition</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buNone/>
                      </a:pPr>
                      <a:r>
                        <a:rPr lang="en-IN">
                          <a:solidFill>
                            <a:schemeClr val="bg1"/>
                          </a:solidFill>
                        </a:rPr>
                        <a:t>300–800 ms</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995776297"/>
                  </a:ext>
                </a:extLst>
              </a:tr>
              <a:tr h="1203960">
                <a:tc>
                  <a:txBody>
                    <a:bodyPr/>
                    <a:lstStyle/>
                    <a:p>
                      <a:pPr>
                        <a:buNone/>
                      </a:pPr>
                      <a:r>
                        <a:rPr lang="en-IN" dirty="0">
                          <a:solidFill>
                            <a:schemeClr val="bg1"/>
                          </a:solidFill>
                        </a:rPr>
                        <a:t>Translation</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buNone/>
                      </a:pPr>
                      <a:r>
                        <a:rPr lang="en-IN" dirty="0">
                          <a:solidFill>
                            <a:schemeClr val="bg1"/>
                          </a:solidFill>
                        </a:rPr>
                        <a:t>200–400 </a:t>
                      </a:r>
                      <a:r>
                        <a:rPr lang="en-IN" dirty="0" err="1">
                          <a:solidFill>
                            <a:schemeClr val="bg1"/>
                          </a:solidFill>
                        </a:rPr>
                        <a:t>ms</a:t>
                      </a:r>
                      <a:endParaRPr lang="en-IN" dirty="0">
                        <a:solidFill>
                          <a:schemeClr val="bg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655264166"/>
                  </a:ext>
                </a:extLst>
              </a:tr>
              <a:tr h="1203960">
                <a:tc>
                  <a:txBody>
                    <a:bodyPr/>
                    <a:lstStyle/>
                    <a:p>
                      <a:pPr>
                        <a:buNone/>
                      </a:pPr>
                      <a:r>
                        <a:rPr lang="en-IN" dirty="0">
                          <a:solidFill>
                            <a:schemeClr val="bg1"/>
                          </a:solidFill>
                        </a:rPr>
                        <a:t>Text-to-Speech</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buNone/>
                      </a:pPr>
                      <a:r>
                        <a:rPr lang="en-IN" dirty="0">
                          <a:solidFill>
                            <a:schemeClr val="bg1"/>
                          </a:solidFill>
                        </a:rPr>
                        <a:t>100–200 </a:t>
                      </a:r>
                      <a:r>
                        <a:rPr lang="en-IN" dirty="0" err="1">
                          <a:solidFill>
                            <a:schemeClr val="bg1"/>
                          </a:solidFill>
                        </a:rPr>
                        <a:t>ms</a:t>
                      </a:r>
                      <a:endParaRPr lang="en-IN" dirty="0">
                        <a:solidFill>
                          <a:schemeClr val="bg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721273479"/>
                  </a:ext>
                </a:extLst>
              </a:tr>
              <a:tr h="1203960">
                <a:tc>
                  <a:txBody>
                    <a:bodyPr/>
                    <a:lstStyle/>
                    <a:p>
                      <a:pPr>
                        <a:buNone/>
                      </a:pPr>
                      <a:r>
                        <a:rPr lang="en-IN" b="1" dirty="0">
                          <a:solidFill>
                            <a:schemeClr val="bg1"/>
                          </a:solidFill>
                        </a:rPr>
                        <a:t>End-to-End</a:t>
                      </a:r>
                      <a:endParaRPr lang="en-IN" dirty="0">
                        <a:solidFill>
                          <a:schemeClr val="bg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buNone/>
                      </a:pPr>
                      <a:r>
                        <a:rPr lang="en-IN" b="1" dirty="0">
                          <a:solidFill>
                            <a:schemeClr val="bg1"/>
                          </a:solidFill>
                        </a:rPr>
                        <a:t>~1 second</a:t>
                      </a:r>
                      <a:endParaRPr lang="en-IN" dirty="0">
                        <a:solidFill>
                          <a:schemeClr val="bg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222526991"/>
                  </a:ext>
                </a:extLst>
              </a:tr>
            </a:tbl>
          </a:graphicData>
        </a:graphic>
      </p:graphicFrame>
      <p:sp>
        <p:nvSpPr>
          <p:cNvPr id="15" name="Rectangle 1">
            <a:extLst>
              <a:ext uri="{FF2B5EF4-FFF2-40B4-BE49-F238E27FC236}">
                <a16:creationId xmlns:a16="http://schemas.microsoft.com/office/drawing/2014/main" id="{D2A6A3C6-7EA7-A59E-C21F-EA0A4BF3167A}"/>
              </a:ext>
            </a:extLst>
          </p:cNvPr>
          <p:cNvSpPr>
            <a:spLocks noChangeArrowheads="1"/>
          </p:cNvSpPr>
          <p:nvPr/>
        </p:nvSpPr>
        <p:spPr bwMode="auto">
          <a:xfrm>
            <a:off x="6743700" y="8153400"/>
            <a:ext cx="4800600"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bg1"/>
                </a:solidFill>
                <a:effectLst/>
                <a:latin typeface="Arial" panose="020B0604020202020204" pitchFamily="34" charset="0"/>
              </a:rPr>
              <a:t>Execution Mode: CPU-only</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bg1"/>
                </a:solidFill>
                <a:effectLst/>
                <a:latin typeface="Arial" panose="020B0604020202020204" pitchFamily="34" charset="0"/>
              </a:rPr>
              <a:t>Internet Required: No</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6899658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1E2024"/>
        </a:solidFill>
        <a:effectLst/>
      </p:bgPr>
    </p:bg>
    <p:spTree>
      <p:nvGrpSpPr>
        <p:cNvPr id="1" name="">
          <a:extLst>
            <a:ext uri="{FF2B5EF4-FFF2-40B4-BE49-F238E27FC236}">
              <a16:creationId xmlns:a16="http://schemas.microsoft.com/office/drawing/2014/main" id="{BB03270D-E248-46CE-7AC5-94FF7E6EED4A}"/>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AF01C32F-1A34-74B0-E05D-750F92373323}"/>
              </a:ext>
            </a:extLst>
          </p:cNvPr>
          <p:cNvGrpSpPr/>
          <p:nvPr/>
        </p:nvGrpSpPr>
        <p:grpSpPr>
          <a:xfrm>
            <a:off x="17802738" y="1654020"/>
            <a:ext cx="1315151" cy="1315151"/>
            <a:chOff x="0" y="0"/>
            <a:chExt cx="812800" cy="812800"/>
          </a:xfrm>
        </p:grpSpPr>
        <p:sp>
          <p:nvSpPr>
            <p:cNvPr id="3" name="Freeform 3">
              <a:extLst>
                <a:ext uri="{FF2B5EF4-FFF2-40B4-BE49-F238E27FC236}">
                  <a16:creationId xmlns:a16="http://schemas.microsoft.com/office/drawing/2014/main" id="{2C7DD2B7-1AC0-65D0-CA81-22F951E07D72}"/>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66675" cap="sq">
              <a:solidFill>
                <a:srgbClr val="FFE953"/>
              </a:solidFill>
              <a:prstDash val="solid"/>
              <a:miter/>
            </a:ln>
          </p:spPr>
          <p:txBody>
            <a:bodyPr/>
            <a:lstStyle/>
            <a:p>
              <a:endParaRPr lang="en-US"/>
            </a:p>
          </p:txBody>
        </p:sp>
        <p:sp>
          <p:nvSpPr>
            <p:cNvPr id="4" name="TextBox 4">
              <a:extLst>
                <a:ext uri="{FF2B5EF4-FFF2-40B4-BE49-F238E27FC236}">
                  <a16:creationId xmlns:a16="http://schemas.microsoft.com/office/drawing/2014/main" id="{E4C6D7CE-F5D6-6F07-57F5-EA45798F8DD6}"/>
                </a:ext>
              </a:extLst>
            </p:cNvPr>
            <p:cNvSpPr txBox="1"/>
            <p:nvPr/>
          </p:nvSpPr>
          <p:spPr>
            <a:xfrm>
              <a:off x="76200" y="66675"/>
              <a:ext cx="660400" cy="669925"/>
            </a:xfrm>
            <a:prstGeom prst="rect">
              <a:avLst/>
            </a:prstGeom>
          </p:spPr>
          <p:txBody>
            <a:bodyPr lIns="50800" tIns="50800" rIns="50800" bIns="50800" rtlCol="0" anchor="ctr"/>
            <a:lstStyle/>
            <a:p>
              <a:pPr marL="0" lvl="0" indent="0" algn="ctr">
                <a:lnSpc>
                  <a:spcPts val="1919"/>
                </a:lnSpc>
                <a:spcBef>
                  <a:spcPct val="0"/>
                </a:spcBef>
              </a:pPr>
              <a:endParaRPr/>
            </a:p>
          </p:txBody>
        </p:sp>
      </p:grpSp>
      <p:grpSp>
        <p:nvGrpSpPr>
          <p:cNvPr id="5" name="Group 5">
            <a:extLst>
              <a:ext uri="{FF2B5EF4-FFF2-40B4-BE49-F238E27FC236}">
                <a16:creationId xmlns:a16="http://schemas.microsoft.com/office/drawing/2014/main" id="{1B8EE039-878D-96FD-FC82-67612DD41643}"/>
              </a:ext>
            </a:extLst>
          </p:cNvPr>
          <p:cNvGrpSpPr/>
          <p:nvPr/>
        </p:nvGrpSpPr>
        <p:grpSpPr>
          <a:xfrm>
            <a:off x="-813906" y="5973347"/>
            <a:ext cx="1315151" cy="1315151"/>
            <a:chOff x="0" y="0"/>
            <a:chExt cx="812800" cy="812800"/>
          </a:xfrm>
        </p:grpSpPr>
        <p:sp>
          <p:nvSpPr>
            <p:cNvPr id="6" name="Freeform 6">
              <a:extLst>
                <a:ext uri="{FF2B5EF4-FFF2-40B4-BE49-F238E27FC236}">
                  <a16:creationId xmlns:a16="http://schemas.microsoft.com/office/drawing/2014/main" id="{9646546B-46E3-F8D0-4E7D-CB151A166A0A}"/>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66675" cap="sq">
              <a:solidFill>
                <a:srgbClr val="FFE953"/>
              </a:solidFill>
              <a:prstDash val="solid"/>
              <a:miter/>
            </a:ln>
          </p:spPr>
          <p:txBody>
            <a:bodyPr/>
            <a:lstStyle/>
            <a:p>
              <a:endParaRPr lang="en-US"/>
            </a:p>
          </p:txBody>
        </p:sp>
        <p:sp>
          <p:nvSpPr>
            <p:cNvPr id="7" name="TextBox 7">
              <a:extLst>
                <a:ext uri="{FF2B5EF4-FFF2-40B4-BE49-F238E27FC236}">
                  <a16:creationId xmlns:a16="http://schemas.microsoft.com/office/drawing/2014/main" id="{17854020-94F6-204A-810A-896A109D5B69}"/>
                </a:ext>
              </a:extLst>
            </p:cNvPr>
            <p:cNvSpPr txBox="1"/>
            <p:nvPr/>
          </p:nvSpPr>
          <p:spPr>
            <a:xfrm>
              <a:off x="76200" y="66675"/>
              <a:ext cx="660400" cy="669925"/>
            </a:xfrm>
            <a:prstGeom prst="rect">
              <a:avLst/>
            </a:prstGeom>
          </p:spPr>
          <p:txBody>
            <a:bodyPr lIns="50800" tIns="50800" rIns="50800" bIns="50800" rtlCol="0" anchor="ctr"/>
            <a:lstStyle/>
            <a:p>
              <a:pPr marL="0" lvl="0" indent="0" algn="ctr">
                <a:lnSpc>
                  <a:spcPts val="1919"/>
                </a:lnSpc>
                <a:spcBef>
                  <a:spcPct val="0"/>
                </a:spcBef>
              </a:pPr>
              <a:endParaRPr/>
            </a:p>
          </p:txBody>
        </p:sp>
      </p:grpSp>
      <p:grpSp>
        <p:nvGrpSpPr>
          <p:cNvPr id="8" name="Group 8">
            <a:extLst>
              <a:ext uri="{FF2B5EF4-FFF2-40B4-BE49-F238E27FC236}">
                <a16:creationId xmlns:a16="http://schemas.microsoft.com/office/drawing/2014/main" id="{CA05711D-8E8F-A543-F358-DEBD3F009F02}"/>
              </a:ext>
            </a:extLst>
          </p:cNvPr>
          <p:cNvGrpSpPr/>
          <p:nvPr/>
        </p:nvGrpSpPr>
        <p:grpSpPr>
          <a:xfrm>
            <a:off x="818836" y="9629424"/>
            <a:ext cx="1315151" cy="1315151"/>
            <a:chOff x="0" y="0"/>
            <a:chExt cx="812800" cy="812800"/>
          </a:xfrm>
        </p:grpSpPr>
        <p:sp>
          <p:nvSpPr>
            <p:cNvPr id="9" name="Freeform 9">
              <a:extLst>
                <a:ext uri="{FF2B5EF4-FFF2-40B4-BE49-F238E27FC236}">
                  <a16:creationId xmlns:a16="http://schemas.microsoft.com/office/drawing/2014/main" id="{DA20E82A-0660-73E6-C32C-8D05E35B632B}"/>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EE9E9"/>
            </a:solidFill>
          </p:spPr>
          <p:txBody>
            <a:bodyPr/>
            <a:lstStyle/>
            <a:p>
              <a:endParaRPr lang="en-US"/>
            </a:p>
          </p:txBody>
        </p:sp>
        <p:sp>
          <p:nvSpPr>
            <p:cNvPr id="10" name="TextBox 10">
              <a:extLst>
                <a:ext uri="{FF2B5EF4-FFF2-40B4-BE49-F238E27FC236}">
                  <a16:creationId xmlns:a16="http://schemas.microsoft.com/office/drawing/2014/main" id="{250EBF66-2466-42C7-C7A7-BB511F2BB6A1}"/>
                </a:ext>
              </a:extLst>
            </p:cNvPr>
            <p:cNvSpPr txBox="1"/>
            <p:nvPr/>
          </p:nvSpPr>
          <p:spPr>
            <a:xfrm>
              <a:off x="76200" y="66675"/>
              <a:ext cx="660400" cy="669925"/>
            </a:xfrm>
            <a:prstGeom prst="rect">
              <a:avLst/>
            </a:prstGeom>
          </p:spPr>
          <p:txBody>
            <a:bodyPr lIns="50800" tIns="50800" rIns="50800" bIns="50800" rtlCol="0" anchor="ctr"/>
            <a:lstStyle/>
            <a:p>
              <a:pPr algn="ctr">
                <a:lnSpc>
                  <a:spcPts val="1919"/>
                </a:lnSpc>
              </a:pPr>
              <a:endParaRPr/>
            </a:p>
          </p:txBody>
        </p:sp>
      </p:grpSp>
      <p:grpSp>
        <p:nvGrpSpPr>
          <p:cNvPr id="11" name="Group 11">
            <a:extLst>
              <a:ext uri="{FF2B5EF4-FFF2-40B4-BE49-F238E27FC236}">
                <a16:creationId xmlns:a16="http://schemas.microsoft.com/office/drawing/2014/main" id="{DD4BA45E-3DEC-DF97-FD95-64EF43209AEF}"/>
              </a:ext>
            </a:extLst>
          </p:cNvPr>
          <p:cNvGrpSpPr/>
          <p:nvPr/>
        </p:nvGrpSpPr>
        <p:grpSpPr>
          <a:xfrm>
            <a:off x="1638060" y="8606426"/>
            <a:ext cx="1315151" cy="1315151"/>
            <a:chOff x="0" y="0"/>
            <a:chExt cx="812800" cy="812800"/>
          </a:xfrm>
        </p:grpSpPr>
        <p:sp>
          <p:nvSpPr>
            <p:cNvPr id="12" name="Freeform 12">
              <a:extLst>
                <a:ext uri="{FF2B5EF4-FFF2-40B4-BE49-F238E27FC236}">
                  <a16:creationId xmlns:a16="http://schemas.microsoft.com/office/drawing/2014/main" id="{ADCCE08F-22CA-0558-7755-F5E12FD452F3}"/>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EE9E9"/>
            </a:solidFill>
          </p:spPr>
          <p:txBody>
            <a:bodyPr/>
            <a:lstStyle/>
            <a:p>
              <a:endParaRPr lang="en-US"/>
            </a:p>
          </p:txBody>
        </p:sp>
        <p:sp>
          <p:nvSpPr>
            <p:cNvPr id="13" name="TextBox 13">
              <a:extLst>
                <a:ext uri="{FF2B5EF4-FFF2-40B4-BE49-F238E27FC236}">
                  <a16:creationId xmlns:a16="http://schemas.microsoft.com/office/drawing/2014/main" id="{5AFFB5B8-87B3-AEDF-382F-E677929B60C8}"/>
                </a:ext>
              </a:extLst>
            </p:cNvPr>
            <p:cNvSpPr txBox="1"/>
            <p:nvPr/>
          </p:nvSpPr>
          <p:spPr>
            <a:xfrm>
              <a:off x="76200" y="66675"/>
              <a:ext cx="660400" cy="669925"/>
            </a:xfrm>
            <a:prstGeom prst="rect">
              <a:avLst/>
            </a:prstGeom>
          </p:spPr>
          <p:txBody>
            <a:bodyPr lIns="50800" tIns="50800" rIns="50800" bIns="50800" rtlCol="0" anchor="ctr"/>
            <a:lstStyle/>
            <a:p>
              <a:pPr algn="ctr">
                <a:lnSpc>
                  <a:spcPts val="1919"/>
                </a:lnSpc>
              </a:pPr>
              <a:endParaRPr/>
            </a:p>
          </p:txBody>
        </p:sp>
      </p:grpSp>
      <p:sp>
        <p:nvSpPr>
          <p:cNvPr id="16" name="TextBox 16">
            <a:extLst>
              <a:ext uri="{FF2B5EF4-FFF2-40B4-BE49-F238E27FC236}">
                <a16:creationId xmlns:a16="http://schemas.microsoft.com/office/drawing/2014/main" id="{CF9706DF-A3F1-DC5C-1015-0F747833BAAF}"/>
              </a:ext>
            </a:extLst>
          </p:cNvPr>
          <p:cNvSpPr txBox="1"/>
          <p:nvPr/>
        </p:nvSpPr>
        <p:spPr>
          <a:xfrm>
            <a:off x="1066800" y="933908"/>
            <a:ext cx="12734212" cy="701346"/>
          </a:xfrm>
          <a:prstGeom prst="rect">
            <a:avLst/>
          </a:prstGeom>
        </p:spPr>
        <p:txBody>
          <a:bodyPr wrap="square" lIns="0" tIns="0" rIns="0" bIns="0" rtlCol="0" anchor="t">
            <a:spAutoFit/>
          </a:bodyPr>
          <a:lstStyle/>
          <a:p>
            <a:pPr marL="0" lvl="0" indent="0" algn="l">
              <a:lnSpc>
                <a:spcPts val="5086"/>
              </a:lnSpc>
              <a:spcBef>
                <a:spcPct val="0"/>
              </a:spcBef>
            </a:pPr>
            <a:r>
              <a:rPr lang="en-US" sz="5480" b="1" dirty="0">
                <a:solidFill>
                  <a:srgbClr val="F5F7F7"/>
                </a:solidFill>
                <a:latin typeface="Garet Bold"/>
                <a:ea typeface="Garet Bold"/>
                <a:cs typeface="Garet Bold"/>
                <a:sym typeface="Garet Bold"/>
              </a:rPr>
              <a:t>Optimization Techniques:</a:t>
            </a:r>
          </a:p>
        </p:txBody>
      </p:sp>
      <p:pic>
        <p:nvPicPr>
          <p:cNvPr id="15" name="Picture 14">
            <a:extLst>
              <a:ext uri="{FF2B5EF4-FFF2-40B4-BE49-F238E27FC236}">
                <a16:creationId xmlns:a16="http://schemas.microsoft.com/office/drawing/2014/main" id="{D6275E9D-E9FC-02EB-FE55-C3C1C42B9099}"/>
              </a:ext>
            </a:extLst>
          </p:cNvPr>
          <p:cNvPicPr>
            <a:picLocks noChangeAspect="1"/>
          </p:cNvPicPr>
          <p:nvPr/>
        </p:nvPicPr>
        <p:blipFill>
          <a:blip r:embed="rId2"/>
          <a:stretch>
            <a:fillRect/>
          </a:stretch>
        </p:blipFill>
        <p:spPr>
          <a:xfrm>
            <a:off x="3962400" y="1657623"/>
            <a:ext cx="8839200" cy="8079684"/>
          </a:xfrm>
          <a:prstGeom prst="rect">
            <a:avLst/>
          </a:prstGeom>
        </p:spPr>
      </p:pic>
    </p:spTree>
    <p:extLst>
      <p:ext uri="{BB962C8B-B14F-4D97-AF65-F5344CB8AC3E}">
        <p14:creationId xmlns:p14="http://schemas.microsoft.com/office/powerpoint/2010/main" val="13317513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1E2024"/>
        </a:solidFill>
        <a:effectLst/>
      </p:bgPr>
    </p:bg>
    <p:spTree>
      <p:nvGrpSpPr>
        <p:cNvPr id="1" name="">
          <a:extLst>
            <a:ext uri="{FF2B5EF4-FFF2-40B4-BE49-F238E27FC236}">
              <a16:creationId xmlns:a16="http://schemas.microsoft.com/office/drawing/2014/main" id="{CBFEDC56-B5A8-7B8F-5DB8-7203130AB96B}"/>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E4E8DF6F-2D3C-7ACE-8474-ED11F91F2A98}"/>
              </a:ext>
            </a:extLst>
          </p:cNvPr>
          <p:cNvGrpSpPr/>
          <p:nvPr/>
        </p:nvGrpSpPr>
        <p:grpSpPr>
          <a:xfrm>
            <a:off x="17802738" y="1654020"/>
            <a:ext cx="1315151" cy="1315151"/>
            <a:chOff x="0" y="0"/>
            <a:chExt cx="812800" cy="812800"/>
          </a:xfrm>
        </p:grpSpPr>
        <p:sp>
          <p:nvSpPr>
            <p:cNvPr id="3" name="Freeform 3">
              <a:extLst>
                <a:ext uri="{FF2B5EF4-FFF2-40B4-BE49-F238E27FC236}">
                  <a16:creationId xmlns:a16="http://schemas.microsoft.com/office/drawing/2014/main" id="{B6858FB6-5AEA-06DF-F6C6-6FB37406FE25}"/>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66675" cap="sq">
              <a:solidFill>
                <a:srgbClr val="FFE953"/>
              </a:solidFill>
              <a:prstDash val="solid"/>
              <a:miter/>
            </a:ln>
          </p:spPr>
          <p:txBody>
            <a:bodyPr/>
            <a:lstStyle/>
            <a:p>
              <a:endParaRPr lang="en-US"/>
            </a:p>
          </p:txBody>
        </p:sp>
        <p:sp>
          <p:nvSpPr>
            <p:cNvPr id="4" name="TextBox 4">
              <a:extLst>
                <a:ext uri="{FF2B5EF4-FFF2-40B4-BE49-F238E27FC236}">
                  <a16:creationId xmlns:a16="http://schemas.microsoft.com/office/drawing/2014/main" id="{C239C221-9640-FF36-CB9C-99F0B5BB0C86}"/>
                </a:ext>
              </a:extLst>
            </p:cNvPr>
            <p:cNvSpPr txBox="1"/>
            <p:nvPr/>
          </p:nvSpPr>
          <p:spPr>
            <a:xfrm>
              <a:off x="76200" y="66675"/>
              <a:ext cx="660400" cy="669925"/>
            </a:xfrm>
            <a:prstGeom prst="rect">
              <a:avLst/>
            </a:prstGeom>
          </p:spPr>
          <p:txBody>
            <a:bodyPr lIns="50800" tIns="50800" rIns="50800" bIns="50800" rtlCol="0" anchor="ctr"/>
            <a:lstStyle/>
            <a:p>
              <a:pPr marL="0" lvl="0" indent="0" algn="ctr">
                <a:lnSpc>
                  <a:spcPts val="1919"/>
                </a:lnSpc>
                <a:spcBef>
                  <a:spcPct val="0"/>
                </a:spcBef>
              </a:pPr>
              <a:endParaRPr/>
            </a:p>
          </p:txBody>
        </p:sp>
      </p:grpSp>
      <p:grpSp>
        <p:nvGrpSpPr>
          <p:cNvPr id="5" name="Group 5">
            <a:extLst>
              <a:ext uri="{FF2B5EF4-FFF2-40B4-BE49-F238E27FC236}">
                <a16:creationId xmlns:a16="http://schemas.microsoft.com/office/drawing/2014/main" id="{F0BBD195-0E22-26B6-1C84-DDBE3D85F350}"/>
              </a:ext>
            </a:extLst>
          </p:cNvPr>
          <p:cNvGrpSpPr/>
          <p:nvPr/>
        </p:nvGrpSpPr>
        <p:grpSpPr>
          <a:xfrm>
            <a:off x="-813906" y="5973347"/>
            <a:ext cx="1315151" cy="1315151"/>
            <a:chOff x="0" y="0"/>
            <a:chExt cx="812800" cy="812800"/>
          </a:xfrm>
        </p:grpSpPr>
        <p:sp>
          <p:nvSpPr>
            <p:cNvPr id="6" name="Freeform 6">
              <a:extLst>
                <a:ext uri="{FF2B5EF4-FFF2-40B4-BE49-F238E27FC236}">
                  <a16:creationId xmlns:a16="http://schemas.microsoft.com/office/drawing/2014/main" id="{A71D1A2F-6555-3C16-A6DA-60863362D2C1}"/>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66675" cap="sq">
              <a:solidFill>
                <a:srgbClr val="FFE953"/>
              </a:solidFill>
              <a:prstDash val="solid"/>
              <a:miter/>
            </a:ln>
          </p:spPr>
          <p:txBody>
            <a:bodyPr/>
            <a:lstStyle/>
            <a:p>
              <a:endParaRPr lang="en-US"/>
            </a:p>
          </p:txBody>
        </p:sp>
        <p:sp>
          <p:nvSpPr>
            <p:cNvPr id="7" name="TextBox 7">
              <a:extLst>
                <a:ext uri="{FF2B5EF4-FFF2-40B4-BE49-F238E27FC236}">
                  <a16:creationId xmlns:a16="http://schemas.microsoft.com/office/drawing/2014/main" id="{BCDFDF03-5D18-1F53-F062-82E39F045A6B}"/>
                </a:ext>
              </a:extLst>
            </p:cNvPr>
            <p:cNvSpPr txBox="1"/>
            <p:nvPr/>
          </p:nvSpPr>
          <p:spPr>
            <a:xfrm>
              <a:off x="76200" y="66675"/>
              <a:ext cx="660400" cy="669925"/>
            </a:xfrm>
            <a:prstGeom prst="rect">
              <a:avLst/>
            </a:prstGeom>
          </p:spPr>
          <p:txBody>
            <a:bodyPr lIns="50800" tIns="50800" rIns="50800" bIns="50800" rtlCol="0" anchor="ctr"/>
            <a:lstStyle/>
            <a:p>
              <a:pPr marL="0" lvl="0" indent="0" algn="ctr">
                <a:lnSpc>
                  <a:spcPts val="1919"/>
                </a:lnSpc>
                <a:spcBef>
                  <a:spcPct val="0"/>
                </a:spcBef>
              </a:pPr>
              <a:endParaRPr/>
            </a:p>
          </p:txBody>
        </p:sp>
      </p:grpSp>
      <p:grpSp>
        <p:nvGrpSpPr>
          <p:cNvPr id="8" name="Group 8">
            <a:extLst>
              <a:ext uri="{FF2B5EF4-FFF2-40B4-BE49-F238E27FC236}">
                <a16:creationId xmlns:a16="http://schemas.microsoft.com/office/drawing/2014/main" id="{0EAE72EF-39DF-A6B4-E009-FC6EF6DC135B}"/>
              </a:ext>
            </a:extLst>
          </p:cNvPr>
          <p:cNvGrpSpPr/>
          <p:nvPr/>
        </p:nvGrpSpPr>
        <p:grpSpPr>
          <a:xfrm>
            <a:off x="818836" y="9629424"/>
            <a:ext cx="1315151" cy="1315151"/>
            <a:chOff x="0" y="0"/>
            <a:chExt cx="812800" cy="812800"/>
          </a:xfrm>
        </p:grpSpPr>
        <p:sp>
          <p:nvSpPr>
            <p:cNvPr id="9" name="Freeform 9">
              <a:extLst>
                <a:ext uri="{FF2B5EF4-FFF2-40B4-BE49-F238E27FC236}">
                  <a16:creationId xmlns:a16="http://schemas.microsoft.com/office/drawing/2014/main" id="{29986E5E-BF5C-C998-F408-28FF2FFE7F43}"/>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EE9E9"/>
            </a:solidFill>
          </p:spPr>
          <p:txBody>
            <a:bodyPr/>
            <a:lstStyle/>
            <a:p>
              <a:endParaRPr lang="en-US"/>
            </a:p>
          </p:txBody>
        </p:sp>
        <p:sp>
          <p:nvSpPr>
            <p:cNvPr id="10" name="TextBox 10">
              <a:extLst>
                <a:ext uri="{FF2B5EF4-FFF2-40B4-BE49-F238E27FC236}">
                  <a16:creationId xmlns:a16="http://schemas.microsoft.com/office/drawing/2014/main" id="{6EBD566D-E69B-5B52-5194-E78AC131CE81}"/>
                </a:ext>
              </a:extLst>
            </p:cNvPr>
            <p:cNvSpPr txBox="1"/>
            <p:nvPr/>
          </p:nvSpPr>
          <p:spPr>
            <a:xfrm>
              <a:off x="76200" y="66675"/>
              <a:ext cx="660400" cy="669925"/>
            </a:xfrm>
            <a:prstGeom prst="rect">
              <a:avLst/>
            </a:prstGeom>
          </p:spPr>
          <p:txBody>
            <a:bodyPr lIns="50800" tIns="50800" rIns="50800" bIns="50800" rtlCol="0" anchor="ctr"/>
            <a:lstStyle/>
            <a:p>
              <a:pPr algn="ctr">
                <a:lnSpc>
                  <a:spcPts val="1919"/>
                </a:lnSpc>
              </a:pPr>
              <a:endParaRPr/>
            </a:p>
          </p:txBody>
        </p:sp>
      </p:grpSp>
      <p:grpSp>
        <p:nvGrpSpPr>
          <p:cNvPr id="11" name="Group 11">
            <a:extLst>
              <a:ext uri="{FF2B5EF4-FFF2-40B4-BE49-F238E27FC236}">
                <a16:creationId xmlns:a16="http://schemas.microsoft.com/office/drawing/2014/main" id="{C46D5159-C1CA-7606-CC55-F7260DBDCEAD}"/>
              </a:ext>
            </a:extLst>
          </p:cNvPr>
          <p:cNvGrpSpPr/>
          <p:nvPr/>
        </p:nvGrpSpPr>
        <p:grpSpPr>
          <a:xfrm>
            <a:off x="1638060" y="8606426"/>
            <a:ext cx="1315151" cy="1315151"/>
            <a:chOff x="0" y="0"/>
            <a:chExt cx="812800" cy="812800"/>
          </a:xfrm>
        </p:grpSpPr>
        <p:sp>
          <p:nvSpPr>
            <p:cNvPr id="12" name="Freeform 12">
              <a:extLst>
                <a:ext uri="{FF2B5EF4-FFF2-40B4-BE49-F238E27FC236}">
                  <a16:creationId xmlns:a16="http://schemas.microsoft.com/office/drawing/2014/main" id="{C153DBD5-7A49-B9BB-05E3-09EF34C15BBC}"/>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EE9E9"/>
            </a:solidFill>
          </p:spPr>
          <p:txBody>
            <a:bodyPr/>
            <a:lstStyle/>
            <a:p>
              <a:endParaRPr lang="en-US"/>
            </a:p>
          </p:txBody>
        </p:sp>
        <p:sp>
          <p:nvSpPr>
            <p:cNvPr id="13" name="TextBox 13">
              <a:extLst>
                <a:ext uri="{FF2B5EF4-FFF2-40B4-BE49-F238E27FC236}">
                  <a16:creationId xmlns:a16="http://schemas.microsoft.com/office/drawing/2014/main" id="{A46F27D0-877A-038D-EF5A-D635B242B756}"/>
                </a:ext>
              </a:extLst>
            </p:cNvPr>
            <p:cNvSpPr txBox="1"/>
            <p:nvPr/>
          </p:nvSpPr>
          <p:spPr>
            <a:xfrm>
              <a:off x="76200" y="66675"/>
              <a:ext cx="660400" cy="669925"/>
            </a:xfrm>
            <a:prstGeom prst="rect">
              <a:avLst/>
            </a:prstGeom>
          </p:spPr>
          <p:txBody>
            <a:bodyPr lIns="50800" tIns="50800" rIns="50800" bIns="50800" rtlCol="0" anchor="ctr"/>
            <a:lstStyle/>
            <a:p>
              <a:pPr algn="ctr">
                <a:lnSpc>
                  <a:spcPts val="1919"/>
                </a:lnSpc>
              </a:pPr>
              <a:endParaRPr/>
            </a:p>
          </p:txBody>
        </p:sp>
      </p:grpSp>
      <p:sp>
        <p:nvSpPr>
          <p:cNvPr id="16" name="TextBox 16">
            <a:extLst>
              <a:ext uri="{FF2B5EF4-FFF2-40B4-BE49-F238E27FC236}">
                <a16:creationId xmlns:a16="http://schemas.microsoft.com/office/drawing/2014/main" id="{C38BA05B-ABBB-3DF7-66AA-A97B22B7B1B8}"/>
              </a:ext>
            </a:extLst>
          </p:cNvPr>
          <p:cNvSpPr txBox="1"/>
          <p:nvPr/>
        </p:nvSpPr>
        <p:spPr>
          <a:xfrm>
            <a:off x="624540" y="1046396"/>
            <a:ext cx="9620564" cy="701346"/>
          </a:xfrm>
          <a:prstGeom prst="rect">
            <a:avLst/>
          </a:prstGeom>
        </p:spPr>
        <p:txBody>
          <a:bodyPr wrap="square" lIns="0" tIns="0" rIns="0" bIns="0" rtlCol="0" anchor="t">
            <a:spAutoFit/>
          </a:bodyPr>
          <a:lstStyle/>
          <a:p>
            <a:pPr marL="0" lvl="0" indent="0" algn="l">
              <a:lnSpc>
                <a:spcPts val="5086"/>
              </a:lnSpc>
              <a:spcBef>
                <a:spcPct val="0"/>
              </a:spcBef>
            </a:pPr>
            <a:r>
              <a:rPr lang="en-US" sz="5480" b="1" dirty="0">
                <a:solidFill>
                  <a:srgbClr val="F5F7F7"/>
                </a:solidFill>
                <a:latin typeface="Garet Bold"/>
                <a:ea typeface="Garet Bold"/>
                <a:cs typeface="Garet Bold"/>
                <a:sym typeface="Garet Bold"/>
              </a:rPr>
              <a:t>Demo:</a:t>
            </a:r>
          </a:p>
        </p:txBody>
      </p:sp>
      <p:pic>
        <p:nvPicPr>
          <p:cNvPr id="17" name="Screen Recording 16">
            <a:hlinkClick r:id="" action="ppaction://media"/>
            <a:extLst>
              <a:ext uri="{FF2B5EF4-FFF2-40B4-BE49-F238E27FC236}">
                <a16:creationId xmlns:a16="http://schemas.microsoft.com/office/drawing/2014/main" id="{71F8C46A-8813-C83A-3389-EE9DA63499E3}"/>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794255" y="1855625"/>
            <a:ext cx="12420600" cy="6986588"/>
          </a:xfrm>
          <a:prstGeom prst="rect">
            <a:avLst/>
          </a:prstGeom>
        </p:spPr>
      </p:pic>
      <p:sp>
        <p:nvSpPr>
          <p:cNvPr id="18" name="TextBox 17">
            <a:extLst>
              <a:ext uri="{FF2B5EF4-FFF2-40B4-BE49-F238E27FC236}">
                <a16:creationId xmlns:a16="http://schemas.microsoft.com/office/drawing/2014/main" id="{55C3204A-44D2-380C-EC40-2FE746B52356}"/>
              </a:ext>
            </a:extLst>
          </p:cNvPr>
          <p:cNvSpPr txBox="1"/>
          <p:nvPr/>
        </p:nvSpPr>
        <p:spPr>
          <a:xfrm>
            <a:off x="13507865" y="1855625"/>
            <a:ext cx="3320544" cy="6740307"/>
          </a:xfrm>
          <a:prstGeom prst="rect">
            <a:avLst/>
          </a:prstGeom>
          <a:noFill/>
        </p:spPr>
        <p:txBody>
          <a:bodyPr wrap="square" rtlCol="0">
            <a:spAutoFit/>
          </a:bodyPr>
          <a:lstStyle/>
          <a:p>
            <a:r>
              <a:rPr lang="en-IN" sz="2400" b="1" dirty="0">
                <a:solidFill>
                  <a:schemeClr val="bg1"/>
                </a:solidFill>
              </a:rPr>
              <a:t>Note:</a:t>
            </a:r>
            <a:br>
              <a:rPr lang="en-IN" sz="2400" dirty="0">
                <a:solidFill>
                  <a:schemeClr val="bg1"/>
                </a:solidFill>
              </a:rPr>
            </a:br>
            <a:br>
              <a:rPr lang="en-IN" sz="2400" dirty="0">
                <a:solidFill>
                  <a:schemeClr val="bg1"/>
                </a:solidFill>
              </a:rPr>
            </a:br>
            <a:r>
              <a:rPr lang="en-US" sz="2400" dirty="0">
                <a:solidFill>
                  <a:schemeClr val="bg1"/>
                </a:solidFill>
              </a:rPr>
              <a:t>In the screen recording, the translated speech output may not be audible due to system audio capture limitations or recording settings. However, during actual real-time operation, the translated speech is clearly audible through the device speakers. The issue is related only to the recording process and does not affect the real-time performance of the system.</a:t>
            </a:r>
            <a:endParaRPr lang="en-IN" sz="2400" dirty="0">
              <a:solidFill>
                <a:schemeClr val="bg1"/>
              </a:solidFill>
            </a:endParaRPr>
          </a:p>
        </p:txBody>
      </p:sp>
    </p:spTree>
    <p:extLst>
      <p:ext uri="{BB962C8B-B14F-4D97-AF65-F5344CB8AC3E}">
        <p14:creationId xmlns:p14="http://schemas.microsoft.com/office/powerpoint/2010/main" val="4269273039"/>
      </p:ext>
    </p:extLst>
  </p:cSld>
  <p:clrMapOvr>
    <a:masterClrMapping/>
  </p:clrMapOvr>
  <mc:AlternateContent xmlns:mc="http://schemas.openxmlformats.org/markup-compatibility/2006" xmlns:p14="http://schemas.microsoft.com/office/powerpoint/2010/main">
    <mc:Choice Requires="p14">
      <p:transition spd="slow" p14:dur="2000" advTm="30139"/>
    </mc:Choice>
    <mc:Fallback xmlns="">
      <p:transition spd="slow" advTm="3013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8026"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7"/>
                </p:tgtEl>
              </p:cMediaNode>
            </p:video>
            <p:seq concurrent="1" nextAc="seek">
              <p:cTn id="8" restart="whenNotActive" fill="hold" evtFilter="cancelBubble" nodeType="interactiveSeq">
                <p:stCondLst>
                  <p:cond evt="onClick" delay="0">
                    <p:tgtEl>
                      <p:spTgt spid="1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7"/>
                                        </p:tgtEl>
                                      </p:cBhvr>
                                    </p:cmd>
                                  </p:childTnLst>
                                </p:cTn>
                              </p:par>
                            </p:childTnLst>
                          </p:cTn>
                        </p:par>
                      </p:childTnLst>
                    </p:cTn>
                  </p:par>
                </p:childTnLst>
              </p:cTn>
              <p:nextCondLst>
                <p:cond evt="onClick" delay="0">
                  <p:tgtEl>
                    <p:spTgt spid="17"/>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1E2024"/>
        </a:solidFill>
        <a:effectLst/>
      </p:bgPr>
    </p:bg>
    <p:spTree>
      <p:nvGrpSpPr>
        <p:cNvPr id="1" name="">
          <a:extLst>
            <a:ext uri="{FF2B5EF4-FFF2-40B4-BE49-F238E27FC236}">
              <a16:creationId xmlns:a16="http://schemas.microsoft.com/office/drawing/2014/main" id="{E6024226-CF8E-0C7B-3D18-3AF24D4A4C0D}"/>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D38103D8-AA85-C3B2-CB19-B21F4011A66D}"/>
              </a:ext>
            </a:extLst>
          </p:cNvPr>
          <p:cNvGrpSpPr/>
          <p:nvPr/>
        </p:nvGrpSpPr>
        <p:grpSpPr>
          <a:xfrm>
            <a:off x="17802738" y="1654020"/>
            <a:ext cx="1315151" cy="1315151"/>
            <a:chOff x="0" y="0"/>
            <a:chExt cx="812800" cy="812800"/>
          </a:xfrm>
        </p:grpSpPr>
        <p:sp>
          <p:nvSpPr>
            <p:cNvPr id="3" name="Freeform 3">
              <a:extLst>
                <a:ext uri="{FF2B5EF4-FFF2-40B4-BE49-F238E27FC236}">
                  <a16:creationId xmlns:a16="http://schemas.microsoft.com/office/drawing/2014/main" id="{5BA0B615-B307-308E-12EB-3FE7EA5CFB21}"/>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66675" cap="sq">
              <a:solidFill>
                <a:srgbClr val="FFE953"/>
              </a:solidFill>
              <a:prstDash val="solid"/>
              <a:miter/>
            </a:ln>
          </p:spPr>
          <p:txBody>
            <a:bodyPr/>
            <a:lstStyle/>
            <a:p>
              <a:endParaRPr lang="en-US"/>
            </a:p>
          </p:txBody>
        </p:sp>
        <p:sp>
          <p:nvSpPr>
            <p:cNvPr id="4" name="TextBox 4">
              <a:extLst>
                <a:ext uri="{FF2B5EF4-FFF2-40B4-BE49-F238E27FC236}">
                  <a16:creationId xmlns:a16="http://schemas.microsoft.com/office/drawing/2014/main" id="{AC362FFE-7CFA-69CD-5EF1-BFC5F428CD91}"/>
                </a:ext>
              </a:extLst>
            </p:cNvPr>
            <p:cNvSpPr txBox="1"/>
            <p:nvPr/>
          </p:nvSpPr>
          <p:spPr>
            <a:xfrm>
              <a:off x="76200" y="66675"/>
              <a:ext cx="660400" cy="669925"/>
            </a:xfrm>
            <a:prstGeom prst="rect">
              <a:avLst/>
            </a:prstGeom>
          </p:spPr>
          <p:txBody>
            <a:bodyPr lIns="50800" tIns="50800" rIns="50800" bIns="50800" rtlCol="0" anchor="ctr"/>
            <a:lstStyle/>
            <a:p>
              <a:pPr marL="0" lvl="0" indent="0" algn="ctr">
                <a:lnSpc>
                  <a:spcPts val="1919"/>
                </a:lnSpc>
                <a:spcBef>
                  <a:spcPct val="0"/>
                </a:spcBef>
              </a:pPr>
              <a:endParaRPr/>
            </a:p>
          </p:txBody>
        </p:sp>
      </p:grpSp>
      <p:grpSp>
        <p:nvGrpSpPr>
          <p:cNvPr id="5" name="Group 5">
            <a:extLst>
              <a:ext uri="{FF2B5EF4-FFF2-40B4-BE49-F238E27FC236}">
                <a16:creationId xmlns:a16="http://schemas.microsoft.com/office/drawing/2014/main" id="{CC95C5C3-48E1-E7AF-37D8-29FB2500E152}"/>
              </a:ext>
            </a:extLst>
          </p:cNvPr>
          <p:cNvGrpSpPr/>
          <p:nvPr/>
        </p:nvGrpSpPr>
        <p:grpSpPr>
          <a:xfrm>
            <a:off x="-813906" y="5973347"/>
            <a:ext cx="1315151" cy="1315151"/>
            <a:chOff x="0" y="0"/>
            <a:chExt cx="812800" cy="812800"/>
          </a:xfrm>
        </p:grpSpPr>
        <p:sp>
          <p:nvSpPr>
            <p:cNvPr id="6" name="Freeform 6">
              <a:extLst>
                <a:ext uri="{FF2B5EF4-FFF2-40B4-BE49-F238E27FC236}">
                  <a16:creationId xmlns:a16="http://schemas.microsoft.com/office/drawing/2014/main" id="{D117B813-CD9A-C1D8-0DD2-9DB1D63D0E33}"/>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66675" cap="sq">
              <a:solidFill>
                <a:srgbClr val="FFE953"/>
              </a:solidFill>
              <a:prstDash val="solid"/>
              <a:miter/>
            </a:ln>
          </p:spPr>
          <p:txBody>
            <a:bodyPr/>
            <a:lstStyle/>
            <a:p>
              <a:endParaRPr lang="en-US"/>
            </a:p>
          </p:txBody>
        </p:sp>
        <p:sp>
          <p:nvSpPr>
            <p:cNvPr id="7" name="TextBox 7">
              <a:extLst>
                <a:ext uri="{FF2B5EF4-FFF2-40B4-BE49-F238E27FC236}">
                  <a16:creationId xmlns:a16="http://schemas.microsoft.com/office/drawing/2014/main" id="{AD8721DE-4CD5-B24E-A7D2-35CE7D22428A}"/>
                </a:ext>
              </a:extLst>
            </p:cNvPr>
            <p:cNvSpPr txBox="1"/>
            <p:nvPr/>
          </p:nvSpPr>
          <p:spPr>
            <a:xfrm>
              <a:off x="76200" y="66675"/>
              <a:ext cx="660400" cy="669925"/>
            </a:xfrm>
            <a:prstGeom prst="rect">
              <a:avLst/>
            </a:prstGeom>
          </p:spPr>
          <p:txBody>
            <a:bodyPr lIns="50800" tIns="50800" rIns="50800" bIns="50800" rtlCol="0" anchor="ctr"/>
            <a:lstStyle/>
            <a:p>
              <a:pPr marL="0" lvl="0" indent="0" algn="ctr">
                <a:lnSpc>
                  <a:spcPts val="1919"/>
                </a:lnSpc>
                <a:spcBef>
                  <a:spcPct val="0"/>
                </a:spcBef>
              </a:pPr>
              <a:endParaRPr/>
            </a:p>
          </p:txBody>
        </p:sp>
      </p:grpSp>
      <p:grpSp>
        <p:nvGrpSpPr>
          <p:cNvPr id="8" name="Group 8">
            <a:extLst>
              <a:ext uri="{FF2B5EF4-FFF2-40B4-BE49-F238E27FC236}">
                <a16:creationId xmlns:a16="http://schemas.microsoft.com/office/drawing/2014/main" id="{8F84233F-C9D4-8287-EB7D-5D45CE0D56A8}"/>
              </a:ext>
            </a:extLst>
          </p:cNvPr>
          <p:cNvGrpSpPr/>
          <p:nvPr/>
        </p:nvGrpSpPr>
        <p:grpSpPr>
          <a:xfrm>
            <a:off x="818836" y="9629424"/>
            <a:ext cx="1315151" cy="1315151"/>
            <a:chOff x="0" y="0"/>
            <a:chExt cx="812800" cy="812800"/>
          </a:xfrm>
        </p:grpSpPr>
        <p:sp>
          <p:nvSpPr>
            <p:cNvPr id="9" name="Freeform 9">
              <a:extLst>
                <a:ext uri="{FF2B5EF4-FFF2-40B4-BE49-F238E27FC236}">
                  <a16:creationId xmlns:a16="http://schemas.microsoft.com/office/drawing/2014/main" id="{C08DEAE6-ABE1-DA8B-51F1-428878C55F68}"/>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EE9E9"/>
            </a:solidFill>
          </p:spPr>
          <p:txBody>
            <a:bodyPr/>
            <a:lstStyle/>
            <a:p>
              <a:endParaRPr lang="en-US"/>
            </a:p>
          </p:txBody>
        </p:sp>
        <p:sp>
          <p:nvSpPr>
            <p:cNvPr id="10" name="TextBox 10">
              <a:extLst>
                <a:ext uri="{FF2B5EF4-FFF2-40B4-BE49-F238E27FC236}">
                  <a16:creationId xmlns:a16="http://schemas.microsoft.com/office/drawing/2014/main" id="{F78A1A31-4711-F520-1900-08E69A3FCE72}"/>
                </a:ext>
              </a:extLst>
            </p:cNvPr>
            <p:cNvSpPr txBox="1"/>
            <p:nvPr/>
          </p:nvSpPr>
          <p:spPr>
            <a:xfrm>
              <a:off x="76200" y="66675"/>
              <a:ext cx="660400" cy="669925"/>
            </a:xfrm>
            <a:prstGeom prst="rect">
              <a:avLst/>
            </a:prstGeom>
          </p:spPr>
          <p:txBody>
            <a:bodyPr lIns="50800" tIns="50800" rIns="50800" bIns="50800" rtlCol="0" anchor="ctr"/>
            <a:lstStyle/>
            <a:p>
              <a:pPr algn="ctr">
                <a:lnSpc>
                  <a:spcPts val="1919"/>
                </a:lnSpc>
              </a:pPr>
              <a:endParaRPr/>
            </a:p>
          </p:txBody>
        </p:sp>
      </p:grpSp>
      <p:grpSp>
        <p:nvGrpSpPr>
          <p:cNvPr id="11" name="Group 11">
            <a:extLst>
              <a:ext uri="{FF2B5EF4-FFF2-40B4-BE49-F238E27FC236}">
                <a16:creationId xmlns:a16="http://schemas.microsoft.com/office/drawing/2014/main" id="{F670222D-3AE4-2827-0D16-1370C962A369}"/>
              </a:ext>
            </a:extLst>
          </p:cNvPr>
          <p:cNvGrpSpPr/>
          <p:nvPr/>
        </p:nvGrpSpPr>
        <p:grpSpPr>
          <a:xfrm>
            <a:off x="1638060" y="8606426"/>
            <a:ext cx="1315151" cy="1315151"/>
            <a:chOff x="0" y="0"/>
            <a:chExt cx="812800" cy="812800"/>
          </a:xfrm>
        </p:grpSpPr>
        <p:sp>
          <p:nvSpPr>
            <p:cNvPr id="12" name="Freeform 12">
              <a:extLst>
                <a:ext uri="{FF2B5EF4-FFF2-40B4-BE49-F238E27FC236}">
                  <a16:creationId xmlns:a16="http://schemas.microsoft.com/office/drawing/2014/main" id="{4622CAE7-BFBF-F351-766E-E7B483B5058E}"/>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EE9E9"/>
            </a:solidFill>
          </p:spPr>
          <p:txBody>
            <a:bodyPr/>
            <a:lstStyle/>
            <a:p>
              <a:endParaRPr lang="en-US"/>
            </a:p>
          </p:txBody>
        </p:sp>
        <p:sp>
          <p:nvSpPr>
            <p:cNvPr id="13" name="TextBox 13">
              <a:extLst>
                <a:ext uri="{FF2B5EF4-FFF2-40B4-BE49-F238E27FC236}">
                  <a16:creationId xmlns:a16="http://schemas.microsoft.com/office/drawing/2014/main" id="{82C9741E-2D2B-7FB4-FCFC-E6A61842EF40}"/>
                </a:ext>
              </a:extLst>
            </p:cNvPr>
            <p:cNvSpPr txBox="1"/>
            <p:nvPr/>
          </p:nvSpPr>
          <p:spPr>
            <a:xfrm>
              <a:off x="76200" y="66675"/>
              <a:ext cx="660400" cy="669925"/>
            </a:xfrm>
            <a:prstGeom prst="rect">
              <a:avLst/>
            </a:prstGeom>
          </p:spPr>
          <p:txBody>
            <a:bodyPr lIns="50800" tIns="50800" rIns="50800" bIns="50800" rtlCol="0" anchor="ctr"/>
            <a:lstStyle/>
            <a:p>
              <a:pPr algn="ctr">
                <a:lnSpc>
                  <a:spcPts val="1919"/>
                </a:lnSpc>
              </a:pPr>
              <a:endParaRPr/>
            </a:p>
          </p:txBody>
        </p:sp>
      </p:grpSp>
      <p:sp>
        <p:nvSpPr>
          <p:cNvPr id="16" name="TextBox 16">
            <a:extLst>
              <a:ext uri="{FF2B5EF4-FFF2-40B4-BE49-F238E27FC236}">
                <a16:creationId xmlns:a16="http://schemas.microsoft.com/office/drawing/2014/main" id="{BEA04B4A-CEC8-93CE-E38E-9A81C1EF0C9F}"/>
              </a:ext>
            </a:extLst>
          </p:cNvPr>
          <p:cNvSpPr txBox="1"/>
          <p:nvPr/>
        </p:nvSpPr>
        <p:spPr>
          <a:xfrm>
            <a:off x="1466579" y="966193"/>
            <a:ext cx="12734212" cy="701346"/>
          </a:xfrm>
          <a:prstGeom prst="rect">
            <a:avLst/>
          </a:prstGeom>
        </p:spPr>
        <p:txBody>
          <a:bodyPr wrap="square" lIns="0" tIns="0" rIns="0" bIns="0" rtlCol="0" anchor="t">
            <a:spAutoFit/>
          </a:bodyPr>
          <a:lstStyle/>
          <a:p>
            <a:pPr marL="0" lvl="0" indent="0" algn="l">
              <a:lnSpc>
                <a:spcPts val="5086"/>
              </a:lnSpc>
              <a:spcBef>
                <a:spcPct val="0"/>
              </a:spcBef>
            </a:pPr>
            <a:r>
              <a:rPr lang="en-US" sz="5480" b="1" dirty="0">
                <a:solidFill>
                  <a:srgbClr val="F5F7F7"/>
                </a:solidFill>
                <a:latin typeface="Garet Bold"/>
                <a:ea typeface="Garet Bold"/>
                <a:cs typeface="Garet Bold"/>
                <a:sym typeface="Garet Bold"/>
              </a:rPr>
              <a:t>Energy Efficiency :</a:t>
            </a:r>
          </a:p>
        </p:txBody>
      </p:sp>
      <p:sp>
        <p:nvSpPr>
          <p:cNvPr id="14" name="Rectangle 1">
            <a:extLst>
              <a:ext uri="{FF2B5EF4-FFF2-40B4-BE49-F238E27FC236}">
                <a16:creationId xmlns:a16="http://schemas.microsoft.com/office/drawing/2014/main" id="{A6ACA3EB-3BA5-A486-A841-47405FEA6217}"/>
              </a:ext>
            </a:extLst>
          </p:cNvPr>
          <p:cNvSpPr>
            <a:spLocks noChangeArrowheads="1"/>
          </p:cNvSpPr>
          <p:nvPr/>
        </p:nvSpPr>
        <p:spPr bwMode="auto">
          <a:xfrm>
            <a:off x="1638060" y="2394851"/>
            <a:ext cx="5771148" cy="4893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IN" sz="2400" b="1" dirty="0">
              <a:solidFill>
                <a:schemeClr val="bg1"/>
              </a:solidFill>
            </a:endParaRPr>
          </a:p>
          <a:p>
            <a:r>
              <a:rPr lang="en-IN" sz="2400" dirty="0">
                <a:solidFill>
                  <a:schemeClr val="bg1"/>
                </a:solidFill>
              </a:rPr>
              <a:t>Cloud systems consume energy for:</a:t>
            </a:r>
          </a:p>
          <a:p>
            <a:pPr marL="742950" lvl="1" indent="-285750">
              <a:buFont typeface="Arial" panose="020B0604020202020204" pitchFamily="34" charset="0"/>
              <a:buChar char="•"/>
            </a:pPr>
            <a:r>
              <a:rPr lang="en-IN" sz="2400" dirty="0">
                <a:solidFill>
                  <a:schemeClr val="bg1"/>
                </a:solidFill>
              </a:rPr>
              <a:t>Network transmission</a:t>
            </a:r>
          </a:p>
          <a:p>
            <a:pPr marL="742950" lvl="1" indent="-285750">
              <a:buFont typeface="Arial" panose="020B0604020202020204" pitchFamily="34" charset="0"/>
              <a:buChar char="•"/>
            </a:pPr>
            <a:r>
              <a:rPr lang="en-IN" sz="2400" dirty="0">
                <a:solidFill>
                  <a:schemeClr val="bg1"/>
                </a:solidFill>
              </a:rPr>
              <a:t>Remote server inference</a:t>
            </a:r>
          </a:p>
          <a:p>
            <a:pPr marL="742950" lvl="1" indent="-285750">
              <a:buFont typeface="Arial" panose="020B0604020202020204" pitchFamily="34" charset="0"/>
              <a:buChar char="•"/>
            </a:pPr>
            <a:r>
              <a:rPr lang="en-IN" sz="2400" dirty="0">
                <a:solidFill>
                  <a:schemeClr val="bg1"/>
                </a:solidFill>
              </a:rPr>
              <a:t>Data </a:t>
            </a:r>
            <a:r>
              <a:rPr lang="en-IN" sz="2400" dirty="0" err="1">
                <a:solidFill>
                  <a:schemeClr val="bg1"/>
                </a:solidFill>
              </a:rPr>
              <a:t>center</a:t>
            </a:r>
            <a:r>
              <a:rPr lang="en-IN" sz="2400" dirty="0">
                <a:solidFill>
                  <a:schemeClr val="bg1"/>
                </a:solidFill>
              </a:rPr>
              <a:t> infrastructure</a:t>
            </a:r>
          </a:p>
          <a:p>
            <a:r>
              <a:rPr lang="en-IN" sz="2400" dirty="0" err="1">
                <a:solidFill>
                  <a:schemeClr val="bg1"/>
                </a:solidFill>
              </a:rPr>
              <a:t>VoxBridge</a:t>
            </a:r>
            <a:r>
              <a:rPr lang="en-IN" sz="2400" dirty="0">
                <a:solidFill>
                  <a:schemeClr val="bg1"/>
                </a:solidFill>
              </a:rPr>
              <a:t>:</a:t>
            </a:r>
          </a:p>
          <a:p>
            <a:pPr marL="742950" lvl="1" indent="-285750">
              <a:buFont typeface="Arial" panose="020B0604020202020204" pitchFamily="34" charset="0"/>
              <a:buChar char="•"/>
            </a:pPr>
            <a:r>
              <a:rPr lang="en-IN" sz="2400" dirty="0">
                <a:solidFill>
                  <a:schemeClr val="bg1"/>
                </a:solidFill>
              </a:rPr>
              <a:t>Eliminates network energy usage</a:t>
            </a:r>
          </a:p>
          <a:p>
            <a:pPr marL="742950" lvl="1" indent="-285750">
              <a:buFont typeface="Arial" panose="020B0604020202020204" pitchFamily="34" charset="0"/>
              <a:buChar char="•"/>
            </a:pPr>
            <a:r>
              <a:rPr lang="en-IN" sz="2400" dirty="0">
                <a:solidFill>
                  <a:schemeClr val="bg1"/>
                </a:solidFill>
              </a:rPr>
              <a:t>Uses local CPU inference only</a:t>
            </a:r>
          </a:p>
          <a:p>
            <a:r>
              <a:rPr lang="en-IN" sz="2400" dirty="0">
                <a:solidFill>
                  <a:schemeClr val="bg1"/>
                </a:solidFill>
              </a:rPr>
              <a:t>Average CPU power consumption:</a:t>
            </a:r>
          </a:p>
          <a:p>
            <a:pPr lvl="1"/>
            <a:r>
              <a:rPr lang="en-IN" sz="2400" b="1" dirty="0">
                <a:solidFill>
                  <a:schemeClr val="bg1"/>
                </a:solidFill>
              </a:rPr>
              <a:t>15–25 W</a:t>
            </a:r>
            <a:endParaRPr lang="en-IN" sz="2400" dirty="0">
              <a:solidFill>
                <a:schemeClr val="bg1"/>
              </a:solidFill>
            </a:endParaRPr>
          </a:p>
          <a:p>
            <a:r>
              <a:rPr lang="en-IN" sz="2400" dirty="0">
                <a:solidFill>
                  <a:schemeClr val="bg1"/>
                </a:solidFill>
              </a:rPr>
              <a:t>Suitable for edge and battery-powered devices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a:ln>
                <a:noFill/>
              </a:ln>
              <a:solidFill>
                <a:schemeClr val="bg1"/>
              </a:solidFill>
              <a:effectLst/>
              <a:latin typeface="Arial" panose="020B0604020202020204" pitchFamily="34" charset="0"/>
            </a:endParaRPr>
          </a:p>
        </p:txBody>
      </p:sp>
      <p:pic>
        <p:nvPicPr>
          <p:cNvPr id="17" name="Picture 16">
            <a:extLst>
              <a:ext uri="{FF2B5EF4-FFF2-40B4-BE49-F238E27FC236}">
                <a16:creationId xmlns:a16="http://schemas.microsoft.com/office/drawing/2014/main" id="{5B726BB7-DBB3-855D-AC1A-B9542E8E7627}"/>
              </a:ext>
            </a:extLst>
          </p:cNvPr>
          <p:cNvPicPr>
            <a:picLocks noChangeAspect="1"/>
          </p:cNvPicPr>
          <p:nvPr/>
        </p:nvPicPr>
        <p:blipFill>
          <a:blip r:embed="rId2"/>
          <a:stretch>
            <a:fillRect/>
          </a:stretch>
        </p:blipFill>
        <p:spPr>
          <a:xfrm>
            <a:off x="8763000" y="2070294"/>
            <a:ext cx="6520105" cy="5542759"/>
          </a:xfrm>
          <a:prstGeom prst="rect">
            <a:avLst/>
          </a:prstGeom>
        </p:spPr>
      </p:pic>
    </p:spTree>
    <p:extLst>
      <p:ext uri="{BB962C8B-B14F-4D97-AF65-F5344CB8AC3E}">
        <p14:creationId xmlns:p14="http://schemas.microsoft.com/office/powerpoint/2010/main" val="42097637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1E2024"/>
        </a:solidFill>
        <a:effectLst/>
      </p:bgPr>
    </p:bg>
    <p:spTree>
      <p:nvGrpSpPr>
        <p:cNvPr id="1" name=""/>
        <p:cNvGrpSpPr/>
        <p:nvPr/>
      </p:nvGrpSpPr>
      <p:grpSpPr>
        <a:xfrm>
          <a:off x="0" y="0"/>
          <a:ext cx="0" cy="0"/>
          <a:chOff x="0" y="0"/>
          <a:chExt cx="0" cy="0"/>
        </a:xfrm>
      </p:grpSpPr>
      <p:grpSp>
        <p:nvGrpSpPr>
          <p:cNvPr id="2" name="Group 2"/>
          <p:cNvGrpSpPr/>
          <p:nvPr/>
        </p:nvGrpSpPr>
        <p:grpSpPr>
          <a:xfrm>
            <a:off x="17802738" y="1654020"/>
            <a:ext cx="1315151" cy="1315151"/>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66675" cap="sq">
              <a:solidFill>
                <a:srgbClr val="FFE953"/>
              </a:solidFill>
              <a:prstDash val="solid"/>
              <a:miter/>
            </a:ln>
          </p:spPr>
          <p:txBody>
            <a:bodyPr/>
            <a:lstStyle/>
            <a:p>
              <a:endParaRPr lang="en-US"/>
            </a:p>
          </p:txBody>
        </p:sp>
        <p:sp>
          <p:nvSpPr>
            <p:cNvPr id="4" name="TextBox 4"/>
            <p:cNvSpPr txBox="1"/>
            <p:nvPr/>
          </p:nvSpPr>
          <p:spPr>
            <a:xfrm>
              <a:off x="76200" y="66675"/>
              <a:ext cx="660400" cy="669925"/>
            </a:xfrm>
            <a:prstGeom prst="rect">
              <a:avLst/>
            </a:prstGeom>
          </p:spPr>
          <p:txBody>
            <a:bodyPr lIns="50800" tIns="50800" rIns="50800" bIns="50800" rtlCol="0" anchor="ctr"/>
            <a:lstStyle/>
            <a:p>
              <a:pPr marL="0" lvl="0" indent="0" algn="ctr">
                <a:lnSpc>
                  <a:spcPts val="1919"/>
                </a:lnSpc>
                <a:spcBef>
                  <a:spcPct val="0"/>
                </a:spcBef>
              </a:pPr>
              <a:endParaRPr/>
            </a:p>
          </p:txBody>
        </p:sp>
      </p:grpSp>
      <p:grpSp>
        <p:nvGrpSpPr>
          <p:cNvPr id="5" name="Group 5"/>
          <p:cNvGrpSpPr/>
          <p:nvPr/>
        </p:nvGrpSpPr>
        <p:grpSpPr>
          <a:xfrm>
            <a:off x="-813906" y="5973347"/>
            <a:ext cx="1315151" cy="1315151"/>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66675" cap="sq">
              <a:solidFill>
                <a:srgbClr val="FFE953"/>
              </a:solidFill>
              <a:prstDash val="solid"/>
              <a:miter/>
            </a:ln>
          </p:spPr>
          <p:txBody>
            <a:bodyPr/>
            <a:lstStyle/>
            <a:p>
              <a:endParaRPr lang="en-US"/>
            </a:p>
          </p:txBody>
        </p:sp>
        <p:sp>
          <p:nvSpPr>
            <p:cNvPr id="7" name="TextBox 7"/>
            <p:cNvSpPr txBox="1"/>
            <p:nvPr/>
          </p:nvSpPr>
          <p:spPr>
            <a:xfrm>
              <a:off x="76200" y="66675"/>
              <a:ext cx="660400" cy="669925"/>
            </a:xfrm>
            <a:prstGeom prst="rect">
              <a:avLst/>
            </a:prstGeom>
          </p:spPr>
          <p:txBody>
            <a:bodyPr lIns="50800" tIns="50800" rIns="50800" bIns="50800" rtlCol="0" anchor="ctr"/>
            <a:lstStyle/>
            <a:p>
              <a:pPr marL="0" lvl="0" indent="0" algn="ctr">
                <a:lnSpc>
                  <a:spcPts val="1919"/>
                </a:lnSpc>
                <a:spcBef>
                  <a:spcPct val="0"/>
                </a:spcBef>
              </a:pPr>
              <a:endParaRPr/>
            </a:p>
          </p:txBody>
        </p:sp>
      </p:grpSp>
      <p:grpSp>
        <p:nvGrpSpPr>
          <p:cNvPr id="8" name="Group 8"/>
          <p:cNvGrpSpPr/>
          <p:nvPr/>
        </p:nvGrpSpPr>
        <p:grpSpPr>
          <a:xfrm>
            <a:off x="818836" y="9629424"/>
            <a:ext cx="1315151" cy="1315151"/>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EE9E9"/>
            </a:solidFill>
          </p:spPr>
          <p:txBody>
            <a:bodyPr/>
            <a:lstStyle/>
            <a:p>
              <a:endParaRPr lang="en-US"/>
            </a:p>
          </p:txBody>
        </p:sp>
        <p:sp>
          <p:nvSpPr>
            <p:cNvPr id="10" name="TextBox 10"/>
            <p:cNvSpPr txBox="1"/>
            <p:nvPr/>
          </p:nvSpPr>
          <p:spPr>
            <a:xfrm>
              <a:off x="76200" y="66675"/>
              <a:ext cx="660400" cy="669925"/>
            </a:xfrm>
            <a:prstGeom prst="rect">
              <a:avLst/>
            </a:prstGeom>
          </p:spPr>
          <p:txBody>
            <a:bodyPr lIns="50800" tIns="50800" rIns="50800" bIns="50800" rtlCol="0" anchor="ctr"/>
            <a:lstStyle/>
            <a:p>
              <a:pPr algn="ctr">
                <a:lnSpc>
                  <a:spcPts val="1919"/>
                </a:lnSpc>
              </a:pPr>
              <a:endParaRPr/>
            </a:p>
          </p:txBody>
        </p:sp>
      </p:grpSp>
      <p:grpSp>
        <p:nvGrpSpPr>
          <p:cNvPr id="11" name="Group 11"/>
          <p:cNvGrpSpPr/>
          <p:nvPr/>
        </p:nvGrpSpPr>
        <p:grpSpPr>
          <a:xfrm>
            <a:off x="1638060" y="8606426"/>
            <a:ext cx="1315151" cy="1315151"/>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EE9E9"/>
            </a:solidFill>
          </p:spPr>
          <p:txBody>
            <a:bodyPr/>
            <a:lstStyle/>
            <a:p>
              <a:endParaRPr lang="en-US"/>
            </a:p>
          </p:txBody>
        </p:sp>
        <p:sp>
          <p:nvSpPr>
            <p:cNvPr id="13" name="TextBox 13"/>
            <p:cNvSpPr txBox="1"/>
            <p:nvPr/>
          </p:nvSpPr>
          <p:spPr>
            <a:xfrm>
              <a:off x="76200" y="66675"/>
              <a:ext cx="660400" cy="669925"/>
            </a:xfrm>
            <a:prstGeom prst="rect">
              <a:avLst/>
            </a:prstGeom>
          </p:spPr>
          <p:txBody>
            <a:bodyPr lIns="50800" tIns="50800" rIns="50800" bIns="50800" rtlCol="0" anchor="ctr"/>
            <a:lstStyle/>
            <a:p>
              <a:pPr algn="ctr">
                <a:lnSpc>
                  <a:spcPts val="1919"/>
                </a:lnSpc>
              </a:pPr>
              <a:endParaRPr/>
            </a:p>
          </p:txBody>
        </p:sp>
      </p:grpSp>
      <p:sp>
        <p:nvSpPr>
          <p:cNvPr id="17" name="TextBox 17"/>
          <p:cNvSpPr txBox="1"/>
          <p:nvPr/>
        </p:nvSpPr>
        <p:spPr>
          <a:xfrm>
            <a:off x="1476412" y="744097"/>
            <a:ext cx="5986274" cy="684226"/>
          </a:xfrm>
          <a:prstGeom prst="rect">
            <a:avLst/>
          </a:prstGeom>
        </p:spPr>
        <p:txBody>
          <a:bodyPr lIns="0" tIns="0" rIns="0" bIns="0" rtlCol="0" anchor="t">
            <a:spAutoFit/>
          </a:bodyPr>
          <a:lstStyle/>
          <a:p>
            <a:pPr marL="0" lvl="0" indent="0" algn="l">
              <a:lnSpc>
                <a:spcPts val="5086"/>
              </a:lnSpc>
              <a:spcBef>
                <a:spcPct val="0"/>
              </a:spcBef>
            </a:pPr>
            <a:r>
              <a:rPr lang="en-US" sz="5036" b="1" dirty="0">
                <a:solidFill>
                  <a:srgbClr val="F5F7F7"/>
                </a:solidFill>
                <a:latin typeface="Garet Bold"/>
                <a:ea typeface="Garet Bold"/>
                <a:cs typeface="Garet Bold"/>
                <a:sym typeface="Garet Bold"/>
              </a:rPr>
              <a:t>Application :</a:t>
            </a:r>
          </a:p>
        </p:txBody>
      </p:sp>
      <p:pic>
        <p:nvPicPr>
          <p:cNvPr id="15" name="Picture 14">
            <a:extLst>
              <a:ext uri="{FF2B5EF4-FFF2-40B4-BE49-F238E27FC236}">
                <a16:creationId xmlns:a16="http://schemas.microsoft.com/office/drawing/2014/main" id="{99B20BB8-EDCC-80B0-DA66-940D14C8BEAD}"/>
              </a:ext>
            </a:extLst>
          </p:cNvPr>
          <p:cNvPicPr>
            <a:picLocks noChangeAspect="1"/>
          </p:cNvPicPr>
          <p:nvPr/>
        </p:nvPicPr>
        <p:blipFill>
          <a:blip r:embed="rId2"/>
          <a:stretch>
            <a:fillRect/>
          </a:stretch>
        </p:blipFill>
        <p:spPr>
          <a:xfrm>
            <a:off x="3276600" y="1654735"/>
            <a:ext cx="10930506" cy="8143546"/>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1E2024"/>
        </a:solidFill>
        <a:effectLst/>
      </p:bgPr>
    </p:bg>
    <p:spTree>
      <p:nvGrpSpPr>
        <p:cNvPr id="1" name=""/>
        <p:cNvGrpSpPr/>
        <p:nvPr/>
      </p:nvGrpSpPr>
      <p:grpSpPr>
        <a:xfrm>
          <a:off x="0" y="0"/>
          <a:ext cx="0" cy="0"/>
          <a:chOff x="0" y="0"/>
          <a:chExt cx="0" cy="0"/>
        </a:xfrm>
      </p:grpSpPr>
      <p:grpSp>
        <p:nvGrpSpPr>
          <p:cNvPr id="2" name="Group 2"/>
          <p:cNvGrpSpPr/>
          <p:nvPr/>
        </p:nvGrpSpPr>
        <p:grpSpPr>
          <a:xfrm>
            <a:off x="17802738" y="1654020"/>
            <a:ext cx="1315151" cy="1315151"/>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66675" cap="sq">
              <a:solidFill>
                <a:srgbClr val="FFE953"/>
              </a:solidFill>
              <a:prstDash val="solid"/>
              <a:miter/>
            </a:ln>
          </p:spPr>
          <p:txBody>
            <a:bodyPr/>
            <a:lstStyle/>
            <a:p>
              <a:endParaRPr lang="en-US"/>
            </a:p>
          </p:txBody>
        </p:sp>
        <p:sp>
          <p:nvSpPr>
            <p:cNvPr id="4" name="TextBox 4"/>
            <p:cNvSpPr txBox="1"/>
            <p:nvPr/>
          </p:nvSpPr>
          <p:spPr>
            <a:xfrm>
              <a:off x="76200" y="66675"/>
              <a:ext cx="660400" cy="669925"/>
            </a:xfrm>
            <a:prstGeom prst="rect">
              <a:avLst/>
            </a:prstGeom>
          </p:spPr>
          <p:txBody>
            <a:bodyPr lIns="50800" tIns="50800" rIns="50800" bIns="50800" rtlCol="0" anchor="ctr"/>
            <a:lstStyle/>
            <a:p>
              <a:pPr marL="0" lvl="0" indent="0" algn="ctr">
                <a:lnSpc>
                  <a:spcPts val="1919"/>
                </a:lnSpc>
                <a:spcBef>
                  <a:spcPct val="0"/>
                </a:spcBef>
              </a:pPr>
              <a:endParaRPr/>
            </a:p>
          </p:txBody>
        </p:sp>
      </p:grpSp>
      <p:grpSp>
        <p:nvGrpSpPr>
          <p:cNvPr id="5" name="Group 5"/>
          <p:cNvGrpSpPr/>
          <p:nvPr/>
        </p:nvGrpSpPr>
        <p:grpSpPr>
          <a:xfrm>
            <a:off x="-813906" y="5973347"/>
            <a:ext cx="1315151" cy="1315151"/>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66675" cap="sq">
              <a:solidFill>
                <a:srgbClr val="FFE953"/>
              </a:solidFill>
              <a:prstDash val="solid"/>
              <a:miter/>
            </a:ln>
          </p:spPr>
          <p:txBody>
            <a:bodyPr/>
            <a:lstStyle/>
            <a:p>
              <a:endParaRPr lang="en-US"/>
            </a:p>
          </p:txBody>
        </p:sp>
        <p:sp>
          <p:nvSpPr>
            <p:cNvPr id="7" name="TextBox 7"/>
            <p:cNvSpPr txBox="1"/>
            <p:nvPr/>
          </p:nvSpPr>
          <p:spPr>
            <a:xfrm>
              <a:off x="76200" y="66675"/>
              <a:ext cx="660400" cy="669925"/>
            </a:xfrm>
            <a:prstGeom prst="rect">
              <a:avLst/>
            </a:prstGeom>
          </p:spPr>
          <p:txBody>
            <a:bodyPr lIns="50800" tIns="50800" rIns="50800" bIns="50800" rtlCol="0" anchor="ctr"/>
            <a:lstStyle/>
            <a:p>
              <a:pPr marL="0" lvl="0" indent="0" algn="ctr">
                <a:lnSpc>
                  <a:spcPts val="1919"/>
                </a:lnSpc>
                <a:spcBef>
                  <a:spcPct val="0"/>
                </a:spcBef>
              </a:pPr>
              <a:endParaRPr/>
            </a:p>
          </p:txBody>
        </p:sp>
      </p:grpSp>
      <p:grpSp>
        <p:nvGrpSpPr>
          <p:cNvPr id="8" name="Group 8"/>
          <p:cNvGrpSpPr/>
          <p:nvPr/>
        </p:nvGrpSpPr>
        <p:grpSpPr>
          <a:xfrm>
            <a:off x="818836" y="9629424"/>
            <a:ext cx="1315151" cy="1315151"/>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EE9E9"/>
            </a:solidFill>
          </p:spPr>
          <p:txBody>
            <a:bodyPr/>
            <a:lstStyle/>
            <a:p>
              <a:endParaRPr lang="en-US"/>
            </a:p>
          </p:txBody>
        </p:sp>
        <p:sp>
          <p:nvSpPr>
            <p:cNvPr id="10" name="TextBox 10"/>
            <p:cNvSpPr txBox="1"/>
            <p:nvPr/>
          </p:nvSpPr>
          <p:spPr>
            <a:xfrm>
              <a:off x="76200" y="66675"/>
              <a:ext cx="660400" cy="669925"/>
            </a:xfrm>
            <a:prstGeom prst="rect">
              <a:avLst/>
            </a:prstGeom>
          </p:spPr>
          <p:txBody>
            <a:bodyPr lIns="50800" tIns="50800" rIns="50800" bIns="50800" rtlCol="0" anchor="ctr"/>
            <a:lstStyle/>
            <a:p>
              <a:pPr algn="ctr">
                <a:lnSpc>
                  <a:spcPts val="1919"/>
                </a:lnSpc>
              </a:pPr>
              <a:endParaRPr/>
            </a:p>
          </p:txBody>
        </p:sp>
      </p:grpSp>
      <p:grpSp>
        <p:nvGrpSpPr>
          <p:cNvPr id="11" name="Group 11"/>
          <p:cNvGrpSpPr/>
          <p:nvPr/>
        </p:nvGrpSpPr>
        <p:grpSpPr>
          <a:xfrm>
            <a:off x="1638060" y="8606426"/>
            <a:ext cx="1315151" cy="1315151"/>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EE9E9"/>
            </a:solidFill>
          </p:spPr>
          <p:txBody>
            <a:bodyPr/>
            <a:lstStyle/>
            <a:p>
              <a:endParaRPr lang="en-US"/>
            </a:p>
          </p:txBody>
        </p:sp>
        <p:sp>
          <p:nvSpPr>
            <p:cNvPr id="13" name="TextBox 13"/>
            <p:cNvSpPr txBox="1"/>
            <p:nvPr/>
          </p:nvSpPr>
          <p:spPr>
            <a:xfrm>
              <a:off x="76200" y="66675"/>
              <a:ext cx="660400" cy="669925"/>
            </a:xfrm>
            <a:prstGeom prst="rect">
              <a:avLst/>
            </a:prstGeom>
          </p:spPr>
          <p:txBody>
            <a:bodyPr lIns="50800" tIns="50800" rIns="50800" bIns="50800" rtlCol="0" anchor="ctr"/>
            <a:lstStyle/>
            <a:p>
              <a:pPr algn="ctr">
                <a:lnSpc>
                  <a:spcPts val="1919"/>
                </a:lnSpc>
              </a:pPr>
              <a:endParaRPr/>
            </a:p>
          </p:txBody>
        </p:sp>
      </p:grpSp>
      <p:sp>
        <p:nvSpPr>
          <p:cNvPr id="18" name="TextBox 17">
            <a:extLst>
              <a:ext uri="{FF2B5EF4-FFF2-40B4-BE49-F238E27FC236}">
                <a16:creationId xmlns:a16="http://schemas.microsoft.com/office/drawing/2014/main" id="{0D4B7721-75AB-AB33-6DA8-5749BF43AE7D}"/>
              </a:ext>
            </a:extLst>
          </p:cNvPr>
          <p:cNvSpPr txBox="1"/>
          <p:nvPr/>
        </p:nvSpPr>
        <p:spPr>
          <a:xfrm>
            <a:off x="942131" y="941129"/>
            <a:ext cx="11670563" cy="684226"/>
          </a:xfrm>
          <a:prstGeom prst="rect">
            <a:avLst/>
          </a:prstGeom>
        </p:spPr>
        <p:txBody>
          <a:bodyPr wrap="square" lIns="0" tIns="0" rIns="0" bIns="0" rtlCol="0" anchor="t">
            <a:spAutoFit/>
          </a:bodyPr>
          <a:lstStyle/>
          <a:p>
            <a:pPr marL="0" lvl="0" indent="0" algn="l">
              <a:lnSpc>
                <a:spcPts val="5086"/>
              </a:lnSpc>
              <a:spcBef>
                <a:spcPct val="0"/>
              </a:spcBef>
            </a:pPr>
            <a:r>
              <a:rPr lang="en-US" sz="5036" b="1" dirty="0" err="1">
                <a:solidFill>
                  <a:srgbClr val="F5F7F7"/>
                </a:solidFill>
                <a:latin typeface="Garet Bold"/>
                <a:ea typeface="Garet Bold"/>
                <a:cs typeface="Garet Bold"/>
                <a:sym typeface="Garet Bold"/>
              </a:rPr>
              <a:t>Adavntages</a:t>
            </a:r>
            <a:r>
              <a:rPr lang="en-US" sz="5036" b="1" dirty="0">
                <a:solidFill>
                  <a:srgbClr val="F5F7F7"/>
                </a:solidFill>
                <a:latin typeface="Garet Bold"/>
                <a:ea typeface="Garet Bold"/>
                <a:cs typeface="Garet Bold"/>
                <a:sym typeface="Garet Bold"/>
              </a:rPr>
              <a:t> Over Cloud Systems :</a:t>
            </a:r>
          </a:p>
        </p:txBody>
      </p:sp>
      <p:pic>
        <p:nvPicPr>
          <p:cNvPr id="15" name="Picture 14">
            <a:extLst>
              <a:ext uri="{FF2B5EF4-FFF2-40B4-BE49-F238E27FC236}">
                <a16:creationId xmlns:a16="http://schemas.microsoft.com/office/drawing/2014/main" id="{C4653E69-95CC-300F-619A-F8965B93B856}"/>
              </a:ext>
            </a:extLst>
          </p:cNvPr>
          <p:cNvPicPr>
            <a:picLocks noChangeAspect="1"/>
          </p:cNvPicPr>
          <p:nvPr/>
        </p:nvPicPr>
        <p:blipFill>
          <a:blip r:embed="rId2"/>
          <a:stretch>
            <a:fillRect/>
          </a:stretch>
        </p:blipFill>
        <p:spPr>
          <a:xfrm>
            <a:off x="4538258" y="1801645"/>
            <a:ext cx="9211484" cy="7996636"/>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10000"/>
        </a:solidFill>
        <a:effectLst/>
      </p:bgPr>
    </p:bg>
    <p:spTree>
      <p:nvGrpSpPr>
        <p:cNvPr id="1" name=""/>
        <p:cNvGrpSpPr/>
        <p:nvPr/>
      </p:nvGrpSpPr>
      <p:grpSpPr>
        <a:xfrm>
          <a:off x="0" y="0"/>
          <a:ext cx="0" cy="0"/>
          <a:chOff x="0" y="0"/>
          <a:chExt cx="0" cy="0"/>
        </a:xfrm>
      </p:grpSpPr>
      <p:grpSp>
        <p:nvGrpSpPr>
          <p:cNvPr id="2" name="Group 2"/>
          <p:cNvGrpSpPr/>
          <p:nvPr/>
        </p:nvGrpSpPr>
        <p:grpSpPr>
          <a:xfrm>
            <a:off x="9769295" y="-10172700"/>
            <a:ext cx="17037410" cy="15187135"/>
            <a:chOff x="0" y="0"/>
            <a:chExt cx="7123603" cy="6349975"/>
          </a:xfrm>
        </p:grpSpPr>
        <p:sp>
          <p:nvSpPr>
            <p:cNvPr id="3" name="Freeform 3"/>
            <p:cNvSpPr/>
            <p:nvPr/>
          </p:nvSpPr>
          <p:spPr>
            <a:xfrm>
              <a:off x="0" y="0"/>
              <a:ext cx="7123603" cy="6349975"/>
            </a:xfrm>
            <a:custGeom>
              <a:avLst/>
              <a:gdLst/>
              <a:ahLst/>
              <a:cxnLst/>
              <a:rect l="l" t="t" r="r" b="b"/>
              <a:pathLst>
                <a:path w="7123603" h="6349975">
                  <a:moveTo>
                    <a:pt x="7123603" y="3175025"/>
                  </a:moveTo>
                  <a:cubicBezTo>
                    <a:pt x="7123603" y="4928451"/>
                    <a:pt x="5528899" y="6349975"/>
                    <a:pt x="3561802" y="6349975"/>
                  </a:cubicBezTo>
                  <a:cubicBezTo>
                    <a:pt x="1594676" y="6349975"/>
                    <a:pt x="0" y="4928451"/>
                    <a:pt x="0" y="3175025"/>
                  </a:cubicBezTo>
                  <a:cubicBezTo>
                    <a:pt x="0" y="1421511"/>
                    <a:pt x="1594676" y="0"/>
                    <a:pt x="3561802" y="0"/>
                  </a:cubicBezTo>
                  <a:cubicBezTo>
                    <a:pt x="5528928" y="0"/>
                    <a:pt x="7123603" y="1421511"/>
                    <a:pt x="7123603" y="3175025"/>
                  </a:cubicBezTo>
                  <a:close/>
                </a:path>
              </a:pathLst>
            </a:custGeom>
            <a:gradFill rotWithShape="1">
              <a:gsLst>
                <a:gs pos="0">
                  <a:srgbClr val="000000">
                    <a:alpha val="100000"/>
                  </a:srgbClr>
                </a:gs>
                <a:gs pos="100000">
                  <a:srgbClr val="3533CD">
                    <a:alpha val="100000"/>
                  </a:srgbClr>
                </a:gs>
              </a:gsLst>
              <a:lin ang="0"/>
            </a:gradFill>
            <a:ln w="12700">
              <a:solidFill>
                <a:srgbClr val="000000"/>
              </a:solidFill>
            </a:ln>
          </p:spPr>
          <p:txBody>
            <a:bodyPr/>
            <a:lstStyle/>
            <a:p>
              <a:endParaRPr lang="en-US"/>
            </a:p>
          </p:txBody>
        </p:sp>
      </p:grpSp>
      <p:grpSp>
        <p:nvGrpSpPr>
          <p:cNvPr id="4" name="Group 4"/>
          <p:cNvGrpSpPr/>
          <p:nvPr/>
        </p:nvGrpSpPr>
        <p:grpSpPr>
          <a:xfrm>
            <a:off x="745012" y="439499"/>
            <a:ext cx="15967377" cy="1997052"/>
            <a:chOff x="-1091519" y="-264099"/>
            <a:chExt cx="20752202" cy="2662735"/>
          </a:xfrm>
        </p:grpSpPr>
        <p:sp>
          <p:nvSpPr>
            <p:cNvPr id="5" name="TextBox 5"/>
            <p:cNvSpPr txBox="1"/>
            <p:nvPr/>
          </p:nvSpPr>
          <p:spPr>
            <a:xfrm>
              <a:off x="-301143" y="1742045"/>
              <a:ext cx="19961826" cy="656591"/>
            </a:xfrm>
            <a:prstGeom prst="rect">
              <a:avLst/>
            </a:prstGeom>
          </p:spPr>
          <p:txBody>
            <a:bodyPr lIns="0" tIns="0" rIns="0" bIns="0" rtlCol="0" anchor="t">
              <a:spAutoFit/>
            </a:bodyPr>
            <a:lstStyle/>
            <a:p>
              <a:endParaRPr lang="en-US" sz="3200" dirty="0">
                <a:solidFill>
                  <a:schemeClr val="bg1"/>
                </a:solidFill>
              </a:endParaRPr>
            </a:p>
          </p:txBody>
        </p:sp>
        <p:sp>
          <p:nvSpPr>
            <p:cNvPr id="6" name="TextBox 6"/>
            <p:cNvSpPr txBox="1"/>
            <p:nvPr/>
          </p:nvSpPr>
          <p:spPr>
            <a:xfrm>
              <a:off x="-1091519" y="-264099"/>
              <a:ext cx="19961826" cy="1007998"/>
            </a:xfrm>
            <a:prstGeom prst="rect">
              <a:avLst/>
            </a:prstGeom>
          </p:spPr>
          <p:txBody>
            <a:bodyPr lIns="0" tIns="0" rIns="0" bIns="0" rtlCol="0" anchor="t">
              <a:spAutoFit/>
            </a:bodyPr>
            <a:lstStyle/>
            <a:p>
              <a:pPr marL="0" lvl="0" indent="0" algn="ctr">
                <a:lnSpc>
                  <a:spcPts val="5529"/>
                </a:lnSpc>
                <a:spcBef>
                  <a:spcPct val="0"/>
                </a:spcBef>
              </a:pPr>
              <a:r>
                <a:rPr lang="en-US" sz="5480" b="1" dirty="0">
                  <a:solidFill>
                    <a:srgbClr val="F5F7F7"/>
                  </a:solidFill>
                  <a:latin typeface="Garet Bold"/>
                  <a:ea typeface="Garet Bold"/>
                  <a:cs typeface="Garet Bold"/>
                  <a:sym typeface="Garet Bold"/>
                </a:rPr>
                <a:t>Abstract</a:t>
              </a:r>
              <a:endParaRPr lang="en-US" sz="5475" b="1" dirty="0">
                <a:solidFill>
                  <a:srgbClr val="F5F7F7"/>
                </a:solidFill>
                <a:latin typeface="Garet Bold"/>
                <a:ea typeface="Garet Bold"/>
                <a:cs typeface="Garet Bold"/>
                <a:sym typeface="Garet Bold"/>
              </a:endParaRPr>
            </a:p>
          </p:txBody>
        </p:sp>
      </p:grpSp>
      <p:grpSp>
        <p:nvGrpSpPr>
          <p:cNvPr id="7" name="Group 7"/>
          <p:cNvGrpSpPr/>
          <p:nvPr/>
        </p:nvGrpSpPr>
        <p:grpSpPr>
          <a:xfrm>
            <a:off x="-657576" y="7300627"/>
            <a:ext cx="1315151" cy="1315151"/>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EE9E9"/>
            </a:solidFill>
          </p:spPr>
          <p:txBody>
            <a:bodyPr/>
            <a:lstStyle/>
            <a:p>
              <a:endParaRPr lang="en-US"/>
            </a:p>
          </p:txBody>
        </p:sp>
        <p:sp>
          <p:nvSpPr>
            <p:cNvPr id="9" name="TextBox 9"/>
            <p:cNvSpPr txBox="1"/>
            <p:nvPr/>
          </p:nvSpPr>
          <p:spPr>
            <a:xfrm>
              <a:off x="76200" y="66675"/>
              <a:ext cx="660400" cy="669925"/>
            </a:xfrm>
            <a:prstGeom prst="rect">
              <a:avLst/>
            </a:prstGeom>
          </p:spPr>
          <p:txBody>
            <a:bodyPr lIns="50800" tIns="50800" rIns="50800" bIns="50800" rtlCol="0" anchor="ctr"/>
            <a:lstStyle/>
            <a:p>
              <a:pPr algn="ctr">
                <a:lnSpc>
                  <a:spcPts val="1919"/>
                </a:lnSpc>
              </a:pPr>
              <a:endParaRPr/>
            </a:p>
          </p:txBody>
        </p:sp>
      </p:grpSp>
      <p:grpSp>
        <p:nvGrpSpPr>
          <p:cNvPr id="10" name="Group 10"/>
          <p:cNvGrpSpPr/>
          <p:nvPr/>
        </p:nvGrpSpPr>
        <p:grpSpPr>
          <a:xfrm>
            <a:off x="657576" y="-424799"/>
            <a:ext cx="1315151" cy="1315151"/>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EE9E9"/>
            </a:solidFill>
          </p:spPr>
          <p:txBody>
            <a:bodyPr/>
            <a:lstStyle/>
            <a:p>
              <a:endParaRPr lang="en-US"/>
            </a:p>
          </p:txBody>
        </p:sp>
        <p:sp>
          <p:nvSpPr>
            <p:cNvPr id="12" name="TextBox 12"/>
            <p:cNvSpPr txBox="1"/>
            <p:nvPr/>
          </p:nvSpPr>
          <p:spPr>
            <a:xfrm>
              <a:off x="76200" y="66675"/>
              <a:ext cx="660400" cy="669925"/>
            </a:xfrm>
            <a:prstGeom prst="rect">
              <a:avLst/>
            </a:prstGeom>
          </p:spPr>
          <p:txBody>
            <a:bodyPr lIns="50800" tIns="50800" rIns="50800" bIns="50800" rtlCol="0" anchor="ctr"/>
            <a:lstStyle/>
            <a:p>
              <a:pPr algn="ctr">
                <a:lnSpc>
                  <a:spcPts val="1919"/>
                </a:lnSpc>
              </a:pPr>
              <a:endParaRPr/>
            </a:p>
          </p:txBody>
        </p:sp>
      </p:grpSp>
      <p:grpSp>
        <p:nvGrpSpPr>
          <p:cNvPr id="13" name="Group 13"/>
          <p:cNvGrpSpPr/>
          <p:nvPr/>
        </p:nvGrpSpPr>
        <p:grpSpPr>
          <a:xfrm>
            <a:off x="161296" y="9629424"/>
            <a:ext cx="1315151" cy="1315151"/>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66675" cap="sq">
              <a:solidFill>
                <a:srgbClr val="FFE953"/>
              </a:solidFill>
              <a:prstDash val="solid"/>
              <a:miter/>
            </a:ln>
          </p:spPr>
          <p:txBody>
            <a:bodyPr/>
            <a:lstStyle/>
            <a:p>
              <a:endParaRPr lang="en-US"/>
            </a:p>
          </p:txBody>
        </p:sp>
        <p:sp>
          <p:nvSpPr>
            <p:cNvPr id="15" name="TextBox 15"/>
            <p:cNvSpPr txBox="1"/>
            <p:nvPr/>
          </p:nvSpPr>
          <p:spPr>
            <a:xfrm>
              <a:off x="76200" y="66675"/>
              <a:ext cx="660400" cy="669925"/>
            </a:xfrm>
            <a:prstGeom prst="rect">
              <a:avLst/>
            </a:prstGeom>
          </p:spPr>
          <p:txBody>
            <a:bodyPr lIns="50800" tIns="50800" rIns="50800" bIns="50800" rtlCol="0" anchor="ctr"/>
            <a:lstStyle/>
            <a:p>
              <a:pPr marL="0" lvl="0" indent="0" algn="ctr">
                <a:lnSpc>
                  <a:spcPts val="1919"/>
                </a:lnSpc>
                <a:spcBef>
                  <a:spcPct val="0"/>
                </a:spcBef>
              </a:pPr>
              <a:endParaRPr/>
            </a:p>
          </p:txBody>
        </p:sp>
      </p:grpSp>
      <p:grpSp>
        <p:nvGrpSpPr>
          <p:cNvPr id="17" name="Group 17"/>
          <p:cNvGrpSpPr/>
          <p:nvPr/>
        </p:nvGrpSpPr>
        <p:grpSpPr>
          <a:xfrm>
            <a:off x="15446673" y="9481886"/>
            <a:ext cx="2286313" cy="1315151"/>
            <a:chOff x="-676405" y="35871"/>
            <a:chExt cx="1413005" cy="812800"/>
          </a:xfrm>
        </p:grpSpPr>
        <p:sp>
          <p:nvSpPr>
            <p:cNvPr id="18" name="Freeform 18"/>
            <p:cNvSpPr/>
            <p:nvPr/>
          </p:nvSpPr>
          <p:spPr>
            <a:xfrm>
              <a:off x="-676405" y="35871"/>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EE9E9"/>
            </a:solidFill>
          </p:spPr>
          <p:txBody>
            <a:bodyPr/>
            <a:lstStyle/>
            <a:p>
              <a:endParaRPr lang="en-US" dirty="0"/>
            </a:p>
          </p:txBody>
        </p:sp>
        <p:sp>
          <p:nvSpPr>
            <p:cNvPr id="19" name="TextBox 19"/>
            <p:cNvSpPr txBox="1"/>
            <p:nvPr/>
          </p:nvSpPr>
          <p:spPr>
            <a:xfrm>
              <a:off x="76200" y="66675"/>
              <a:ext cx="660400" cy="669925"/>
            </a:xfrm>
            <a:prstGeom prst="rect">
              <a:avLst/>
            </a:prstGeom>
          </p:spPr>
          <p:txBody>
            <a:bodyPr lIns="50800" tIns="50800" rIns="50800" bIns="50800" rtlCol="0" anchor="ctr"/>
            <a:lstStyle/>
            <a:p>
              <a:pPr algn="ctr">
                <a:lnSpc>
                  <a:spcPts val="1919"/>
                </a:lnSpc>
              </a:pPr>
              <a:endParaRPr/>
            </a:p>
          </p:txBody>
        </p:sp>
      </p:grpSp>
      <p:sp>
        <p:nvSpPr>
          <p:cNvPr id="20" name="Rectangle 1">
            <a:extLst>
              <a:ext uri="{FF2B5EF4-FFF2-40B4-BE49-F238E27FC236}">
                <a16:creationId xmlns:a16="http://schemas.microsoft.com/office/drawing/2014/main" id="{A11F9535-AF75-61F3-0F01-34F763E38F3A}"/>
              </a:ext>
            </a:extLst>
          </p:cNvPr>
          <p:cNvSpPr>
            <a:spLocks noChangeArrowheads="1"/>
          </p:cNvSpPr>
          <p:nvPr/>
        </p:nvSpPr>
        <p:spPr bwMode="auto">
          <a:xfrm>
            <a:off x="174743" y="1482871"/>
            <a:ext cx="13639800" cy="550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3200" b="1" i="0" u="none" strike="noStrike" cap="none" normalizeH="0" baseline="0" dirty="0" err="1">
                <a:ln>
                  <a:noFill/>
                </a:ln>
                <a:solidFill>
                  <a:schemeClr val="bg1"/>
                </a:solidFill>
                <a:effectLst/>
                <a:latin typeface="+mj-lt"/>
              </a:rPr>
              <a:t>VoxBridge</a:t>
            </a:r>
            <a:r>
              <a:rPr kumimoji="0" lang="en-US" altLang="en-US" sz="2000" b="0" i="0" u="none" strike="noStrike" cap="none" normalizeH="0" baseline="0" dirty="0">
                <a:ln>
                  <a:noFill/>
                </a:ln>
                <a:solidFill>
                  <a:schemeClr val="bg1"/>
                </a:solidFill>
                <a:effectLst/>
                <a:latin typeface="+mj-lt"/>
              </a:rPr>
              <a:t> is a </a:t>
            </a:r>
            <a:r>
              <a:rPr kumimoji="0" lang="en-US" altLang="en-US" sz="2000" b="1" i="0" u="none" strike="noStrike" cap="none" normalizeH="0" baseline="0" dirty="0">
                <a:ln>
                  <a:noFill/>
                </a:ln>
                <a:solidFill>
                  <a:schemeClr val="bg1"/>
                </a:solidFill>
                <a:effectLst/>
                <a:latin typeface="+mj-lt"/>
              </a:rPr>
              <a:t>fully offline, real-time multilingual AI voice translation system</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2000" b="0" i="0" u="none" strike="noStrike" cap="none" normalizeH="0" baseline="0" dirty="0">
              <a:ln>
                <a:noFill/>
              </a:ln>
              <a:solidFill>
                <a:schemeClr val="bg1"/>
              </a:solidFill>
              <a:effectLst/>
              <a:latin typeface="+mj-l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bg1"/>
                </a:solidFill>
                <a:effectLst/>
                <a:latin typeface="+mj-lt"/>
              </a:rPr>
              <a:t>Designed for environments with </a:t>
            </a:r>
            <a:r>
              <a:rPr kumimoji="0" lang="en-US" altLang="en-US" sz="2000" b="1" i="0" u="none" strike="noStrike" cap="none" normalizeH="0" baseline="0" dirty="0">
                <a:ln>
                  <a:noFill/>
                </a:ln>
                <a:solidFill>
                  <a:schemeClr val="bg1"/>
                </a:solidFill>
                <a:effectLst/>
                <a:latin typeface="+mj-lt"/>
              </a:rPr>
              <a:t>limited or no internet connectivity</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2000" b="0" i="0" u="none" strike="noStrike" cap="none" normalizeH="0" baseline="0" dirty="0">
              <a:ln>
                <a:noFill/>
              </a:ln>
              <a:solidFill>
                <a:schemeClr val="bg1"/>
              </a:solidFill>
              <a:effectLst/>
              <a:latin typeface="+mj-l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bg1"/>
                </a:solidFill>
                <a:effectLst/>
                <a:latin typeface="+mj-lt"/>
              </a:rPr>
              <a:t>Integrates: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2000" b="0" i="0" u="none" strike="noStrike" cap="none" normalizeH="0" baseline="0" dirty="0">
              <a:ln>
                <a:noFill/>
              </a:ln>
              <a:solidFill>
                <a:schemeClr val="bg1"/>
              </a:solidFill>
              <a:effectLst/>
              <a:latin typeface="+mj-l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bg1"/>
                </a:solidFill>
                <a:effectLst/>
                <a:latin typeface="+mj-lt"/>
              </a:rPr>
              <a:t>Automatic language detection</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2000" b="0" i="0" u="none" strike="noStrike" cap="none" normalizeH="0" baseline="0" dirty="0">
              <a:ln>
                <a:noFill/>
              </a:ln>
              <a:solidFill>
                <a:schemeClr val="bg1"/>
              </a:solidFill>
              <a:effectLst/>
              <a:latin typeface="+mj-l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bg1"/>
                </a:solidFill>
                <a:effectLst/>
                <a:latin typeface="+mj-lt"/>
              </a:rPr>
              <a:t>Silence-aware processing</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2000" b="0" i="0" u="none" strike="noStrike" cap="none" normalizeH="0" baseline="0" dirty="0">
              <a:ln>
                <a:noFill/>
              </a:ln>
              <a:solidFill>
                <a:schemeClr val="bg1"/>
              </a:solidFill>
              <a:effectLst/>
              <a:latin typeface="+mj-l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bg1"/>
                </a:solidFill>
                <a:effectLst/>
                <a:latin typeface="+mj-lt"/>
              </a:rPr>
              <a:t>Neural machine translation</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2000" b="0" i="0" u="none" strike="noStrike" cap="none" normalizeH="0" baseline="0" dirty="0">
              <a:ln>
                <a:noFill/>
              </a:ln>
              <a:solidFill>
                <a:schemeClr val="bg1"/>
              </a:solidFill>
              <a:effectLst/>
              <a:latin typeface="+mj-l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bg1"/>
                </a:solidFill>
                <a:effectLst/>
                <a:latin typeface="+mj-lt"/>
              </a:rPr>
              <a:t>Offline speech synthesis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2000" b="0" i="0" u="none" strike="noStrike" cap="none" normalizeH="0" baseline="0" dirty="0">
              <a:ln>
                <a:noFill/>
              </a:ln>
              <a:solidFill>
                <a:schemeClr val="bg1"/>
              </a:solidFill>
              <a:effectLst/>
              <a:latin typeface="+mj-l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bg1"/>
                </a:solidFill>
                <a:effectLst/>
                <a:latin typeface="+mj-lt"/>
              </a:rPr>
              <a:t>Achieves </a:t>
            </a:r>
            <a:r>
              <a:rPr kumimoji="0" lang="en-US" altLang="en-US" sz="2000" b="1" i="0" u="none" strike="noStrike" cap="none" normalizeH="0" baseline="0" dirty="0">
                <a:ln>
                  <a:noFill/>
                </a:ln>
                <a:solidFill>
                  <a:schemeClr val="bg1"/>
                </a:solidFill>
                <a:effectLst/>
                <a:latin typeface="+mj-lt"/>
              </a:rPr>
              <a:t>near real-time performance</a:t>
            </a:r>
            <a:r>
              <a:rPr kumimoji="0" lang="en-US" altLang="en-US" sz="2000" b="0" i="0" u="none" strike="noStrike" cap="none" normalizeH="0" baseline="0" dirty="0">
                <a:ln>
                  <a:noFill/>
                </a:ln>
                <a:solidFill>
                  <a:schemeClr val="bg1"/>
                </a:solidFill>
                <a:effectLst/>
                <a:latin typeface="+mj-lt"/>
              </a:rPr>
              <a:t> using </a:t>
            </a:r>
            <a:r>
              <a:rPr kumimoji="0" lang="en-US" altLang="en-US" sz="2000" b="1" i="0" u="none" strike="noStrike" cap="none" normalizeH="0" baseline="0" dirty="0">
                <a:ln>
                  <a:noFill/>
                </a:ln>
                <a:solidFill>
                  <a:schemeClr val="bg1"/>
                </a:solidFill>
                <a:effectLst/>
                <a:latin typeface="+mj-lt"/>
              </a:rPr>
              <a:t>CPU-only execution</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2000" b="0" i="0" u="none" strike="noStrike" cap="none" normalizeH="0" baseline="0" dirty="0">
              <a:ln>
                <a:noFill/>
              </a:ln>
              <a:solidFill>
                <a:schemeClr val="bg1"/>
              </a:solidFill>
              <a:effectLst/>
              <a:latin typeface="+mj-l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bg1"/>
                </a:solidFill>
                <a:effectLst/>
                <a:latin typeface="+mj-lt"/>
              </a:rPr>
              <a:t>Ensures </a:t>
            </a:r>
            <a:r>
              <a:rPr kumimoji="0" lang="en-US" altLang="en-US" sz="2000" b="1" i="0" u="none" strike="noStrike" cap="none" normalizeH="0" baseline="0" dirty="0">
                <a:ln>
                  <a:noFill/>
                </a:ln>
                <a:solidFill>
                  <a:schemeClr val="bg1"/>
                </a:solidFill>
                <a:effectLst/>
                <a:latin typeface="+mj-lt"/>
              </a:rPr>
              <a:t>privacy, low latency, and edge-device compatibility</a:t>
            </a:r>
            <a:endParaRPr kumimoji="0" lang="en-US" altLang="en-US" sz="2000" b="0" i="0" u="none" strike="noStrike" cap="none" normalizeH="0" baseline="0" dirty="0">
              <a:ln>
                <a:noFill/>
              </a:ln>
              <a:solidFill>
                <a:schemeClr val="bg1"/>
              </a:solidFill>
              <a:effectLst/>
              <a:latin typeface="+mj-lt"/>
            </a:endParaRPr>
          </a:p>
        </p:txBody>
      </p:sp>
      <p:pic>
        <p:nvPicPr>
          <p:cNvPr id="1029" name="Picture 5">
            <a:extLst>
              <a:ext uri="{FF2B5EF4-FFF2-40B4-BE49-F238E27FC236}">
                <a16:creationId xmlns:a16="http://schemas.microsoft.com/office/drawing/2014/main" id="{9328FAD9-B83C-ABD5-73D1-B26AC7E64C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74016" y="3628769"/>
            <a:ext cx="10347034" cy="703516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14:dur="2000" advTm="58464"/>
    </mc:Choice>
    <mc:Fallback xmlns="">
      <p:transition spd="slow" advTm="58464"/>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1E2024"/>
        </a:solidFill>
        <a:effectLst/>
      </p:bgPr>
    </p:bg>
    <p:spTree>
      <p:nvGrpSpPr>
        <p:cNvPr id="1" name=""/>
        <p:cNvGrpSpPr/>
        <p:nvPr/>
      </p:nvGrpSpPr>
      <p:grpSpPr>
        <a:xfrm>
          <a:off x="0" y="0"/>
          <a:ext cx="0" cy="0"/>
          <a:chOff x="0" y="0"/>
          <a:chExt cx="0" cy="0"/>
        </a:xfrm>
      </p:grpSpPr>
      <p:grpSp>
        <p:nvGrpSpPr>
          <p:cNvPr id="2" name="Group 2"/>
          <p:cNvGrpSpPr/>
          <p:nvPr/>
        </p:nvGrpSpPr>
        <p:grpSpPr>
          <a:xfrm>
            <a:off x="17802738" y="1654020"/>
            <a:ext cx="1315151" cy="1315151"/>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66675" cap="sq">
              <a:solidFill>
                <a:srgbClr val="FFE953"/>
              </a:solidFill>
              <a:prstDash val="solid"/>
              <a:miter/>
            </a:ln>
          </p:spPr>
          <p:txBody>
            <a:bodyPr/>
            <a:lstStyle/>
            <a:p>
              <a:endParaRPr lang="en-US"/>
            </a:p>
          </p:txBody>
        </p:sp>
        <p:sp>
          <p:nvSpPr>
            <p:cNvPr id="4" name="TextBox 4"/>
            <p:cNvSpPr txBox="1"/>
            <p:nvPr/>
          </p:nvSpPr>
          <p:spPr>
            <a:xfrm>
              <a:off x="76200" y="66675"/>
              <a:ext cx="660400" cy="669925"/>
            </a:xfrm>
            <a:prstGeom prst="rect">
              <a:avLst/>
            </a:prstGeom>
          </p:spPr>
          <p:txBody>
            <a:bodyPr lIns="50800" tIns="50800" rIns="50800" bIns="50800" rtlCol="0" anchor="ctr"/>
            <a:lstStyle/>
            <a:p>
              <a:pPr marL="0" lvl="0" indent="0" algn="ctr">
                <a:lnSpc>
                  <a:spcPts val="1919"/>
                </a:lnSpc>
                <a:spcBef>
                  <a:spcPct val="0"/>
                </a:spcBef>
              </a:pPr>
              <a:endParaRPr/>
            </a:p>
          </p:txBody>
        </p:sp>
      </p:grpSp>
      <p:grpSp>
        <p:nvGrpSpPr>
          <p:cNvPr id="5" name="Group 5"/>
          <p:cNvGrpSpPr/>
          <p:nvPr/>
        </p:nvGrpSpPr>
        <p:grpSpPr>
          <a:xfrm>
            <a:off x="-813906" y="5973347"/>
            <a:ext cx="1315151" cy="1315151"/>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66675" cap="sq">
              <a:solidFill>
                <a:srgbClr val="FFE953"/>
              </a:solidFill>
              <a:prstDash val="solid"/>
              <a:miter/>
            </a:ln>
          </p:spPr>
          <p:txBody>
            <a:bodyPr/>
            <a:lstStyle/>
            <a:p>
              <a:endParaRPr lang="en-US"/>
            </a:p>
          </p:txBody>
        </p:sp>
        <p:sp>
          <p:nvSpPr>
            <p:cNvPr id="7" name="TextBox 7"/>
            <p:cNvSpPr txBox="1"/>
            <p:nvPr/>
          </p:nvSpPr>
          <p:spPr>
            <a:xfrm>
              <a:off x="76200" y="66675"/>
              <a:ext cx="660400" cy="669925"/>
            </a:xfrm>
            <a:prstGeom prst="rect">
              <a:avLst/>
            </a:prstGeom>
          </p:spPr>
          <p:txBody>
            <a:bodyPr lIns="50800" tIns="50800" rIns="50800" bIns="50800" rtlCol="0" anchor="ctr"/>
            <a:lstStyle/>
            <a:p>
              <a:pPr marL="0" lvl="0" indent="0" algn="ctr">
                <a:lnSpc>
                  <a:spcPts val="1919"/>
                </a:lnSpc>
                <a:spcBef>
                  <a:spcPct val="0"/>
                </a:spcBef>
              </a:pPr>
              <a:endParaRPr/>
            </a:p>
          </p:txBody>
        </p:sp>
      </p:grpSp>
      <p:grpSp>
        <p:nvGrpSpPr>
          <p:cNvPr id="8" name="Group 8"/>
          <p:cNvGrpSpPr/>
          <p:nvPr/>
        </p:nvGrpSpPr>
        <p:grpSpPr>
          <a:xfrm>
            <a:off x="818836" y="9629424"/>
            <a:ext cx="1315151" cy="1315151"/>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EE9E9"/>
            </a:solidFill>
          </p:spPr>
          <p:txBody>
            <a:bodyPr/>
            <a:lstStyle/>
            <a:p>
              <a:endParaRPr lang="en-US"/>
            </a:p>
          </p:txBody>
        </p:sp>
        <p:sp>
          <p:nvSpPr>
            <p:cNvPr id="10" name="TextBox 10"/>
            <p:cNvSpPr txBox="1"/>
            <p:nvPr/>
          </p:nvSpPr>
          <p:spPr>
            <a:xfrm>
              <a:off x="76200" y="66675"/>
              <a:ext cx="660400" cy="669925"/>
            </a:xfrm>
            <a:prstGeom prst="rect">
              <a:avLst/>
            </a:prstGeom>
          </p:spPr>
          <p:txBody>
            <a:bodyPr lIns="50800" tIns="50800" rIns="50800" bIns="50800" rtlCol="0" anchor="ctr"/>
            <a:lstStyle/>
            <a:p>
              <a:pPr algn="ctr">
                <a:lnSpc>
                  <a:spcPts val="1919"/>
                </a:lnSpc>
              </a:pPr>
              <a:endParaRPr/>
            </a:p>
          </p:txBody>
        </p:sp>
      </p:grpSp>
      <p:sp>
        <p:nvSpPr>
          <p:cNvPr id="17" name="TextBox 16">
            <a:extLst>
              <a:ext uri="{FF2B5EF4-FFF2-40B4-BE49-F238E27FC236}">
                <a16:creationId xmlns:a16="http://schemas.microsoft.com/office/drawing/2014/main" id="{CD920BAE-A11B-1A31-3E5D-BA3649C37A94}"/>
              </a:ext>
            </a:extLst>
          </p:cNvPr>
          <p:cNvSpPr txBox="1"/>
          <p:nvPr/>
        </p:nvSpPr>
        <p:spPr>
          <a:xfrm>
            <a:off x="1371600" y="922210"/>
            <a:ext cx="12734212" cy="701346"/>
          </a:xfrm>
          <a:prstGeom prst="rect">
            <a:avLst/>
          </a:prstGeom>
        </p:spPr>
        <p:txBody>
          <a:bodyPr wrap="square" lIns="0" tIns="0" rIns="0" bIns="0" rtlCol="0" anchor="t">
            <a:spAutoFit/>
          </a:bodyPr>
          <a:lstStyle/>
          <a:p>
            <a:pPr marL="0" lvl="0" indent="0" algn="l">
              <a:lnSpc>
                <a:spcPts val="5086"/>
              </a:lnSpc>
              <a:spcBef>
                <a:spcPct val="0"/>
              </a:spcBef>
            </a:pPr>
            <a:r>
              <a:rPr lang="en-US" sz="5480" b="1" dirty="0">
                <a:solidFill>
                  <a:srgbClr val="F5F7F7"/>
                </a:solidFill>
                <a:latin typeface="Garet Bold"/>
                <a:ea typeface="Garet Bold"/>
                <a:cs typeface="Garet Bold"/>
                <a:sym typeface="Garet Bold"/>
              </a:rPr>
              <a:t>Demonstration Summary :</a:t>
            </a:r>
          </a:p>
        </p:txBody>
      </p:sp>
      <p:pic>
        <p:nvPicPr>
          <p:cNvPr id="12" name="Picture 11">
            <a:extLst>
              <a:ext uri="{FF2B5EF4-FFF2-40B4-BE49-F238E27FC236}">
                <a16:creationId xmlns:a16="http://schemas.microsoft.com/office/drawing/2014/main" id="{D5735316-0182-068C-44AC-991C76A50656}"/>
              </a:ext>
            </a:extLst>
          </p:cNvPr>
          <p:cNvPicPr>
            <a:picLocks noChangeAspect="1"/>
          </p:cNvPicPr>
          <p:nvPr/>
        </p:nvPicPr>
        <p:blipFill>
          <a:blip r:embed="rId2"/>
          <a:stretch>
            <a:fillRect/>
          </a:stretch>
        </p:blipFill>
        <p:spPr>
          <a:xfrm>
            <a:off x="2133987" y="1677497"/>
            <a:ext cx="13896266" cy="7708293"/>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1E2024"/>
        </a:solidFill>
        <a:effectLst/>
      </p:bgPr>
    </p:bg>
    <p:spTree>
      <p:nvGrpSpPr>
        <p:cNvPr id="1" name=""/>
        <p:cNvGrpSpPr/>
        <p:nvPr/>
      </p:nvGrpSpPr>
      <p:grpSpPr>
        <a:xfrm>
          <a:off x="0" y="0"/>
          <a:ext cx="0" cy="0"/>
          <a:chOff x="0" y="0"/>
          <a:chExt cx="0" cy="0"/>
        </a:xfrm>
      </p:grpSpPr>
      <p:grpSp>
        <p:nvGrpSpPr>
          <p:cNvPr id="2" name="Group 2"/>
          <p:cNvGrpSpPr/>
          <p:nvPr/>
        </p:nvGrpSpPr>
        <p:grpSpPr>
          <a:xfrm>
            <a:off x="17802738" y="1654020"/>
            <a:ext cx="1315151" cy="1315151"/>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66675" cap="sq">
              <a:solidFill>
                <a:srgbClr val="FFE953"/>
              </a:solidFill>
              <a:prstDash val="solid"/>
              <a:miter/>
            </a:ln>
          </p:spPr>
          <p:txBody>
            <a:bodyPr/>
            <a:lstStyle/>
            <a:p>
              <a:endParaRPr lang="en-US"/>
            </a:p>
          </p:txBody>
        </p:sp>
        <p:sp>
          <p:nvSpPr>
            <p:cNvPr id="4" name="TextBox 4"/>
            <p:cNvSpPr txBox="1"/>
            <p:nvPr/>
          </p:nvSpPr>
          <p:spPr>
            <a:xfrm>
              <a:off x="76200" y="66675"/>
              <a:ext cx="660400" cy="669925"/>
            </a:xfrm>
            <a:prstGeom prst="rect">
              <a:avLst/>
            </a:prstGeom>
          </p:spPr>
          <p:txBody>
            <a:bodyPr lIns="50800" tIns="50800" rIns="50800" bIns="50800" rtlCol="0" anchor="ctr"/>
            <a:lstStyle/>
            <a:p>
              <a:pPr marL="0" lvl="0" indent="0" algn="ctr">
                <a:lnSpc>
                  <a:spcPts val="1919"/>
                </a:lnSpc>
                <a:spcBef>
                  <a:spcPct val="0"/>
                </a:spcBef>
              </a:pPr>
              <a:endParaRPr/>
            </a:p>
          </p:txBody>
        </p:sp>
      </p:grpSp>
      <p:grpSp>
        <p:nvGrpSpPr>
          <p:cNvPr id="5" name="Group 5"/>
          <p:cNvGrpSpPr/>
          <p:nvPr/>
        </p:nvGrpSpPr>
        <p:grpSpPr>
          <a:xfrm>
            <a:off x="-813906" y="5973347"/>
            <a:ext cx="1315151" cy="1315151"/>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66675" cap="sq">
              <a:solidFill>
                <a:srgbClr val="FFE953"/>
              </a:solidFill>
              <a:prstDash val="solid"/>
              <a:miter/>
            </a:ln>
          </p:spPr>
          <p:txBody>
            <a:bodyPr/>
            <a:lstStyle/>
            <a:p>
              <a:endParaRPr lang="en-US"/>
            </a:p>
          </p:txBody>
        </p:sp>
        <p:sp>
          <p:nvSpPr>
            <p:cNvPr id="7" name="TextBox 7"/>
            <p:cNvSpPr txBox="1"/>
            <p:nvPr/>
          </p:nvSpPr>
          <p:spPr>
            <a:xfrm>
              <a:off x="76200" y="66675"/>
              <a:ext cx="660400" cy="669925"/>
            </a:xfrm>
            <a:prstGeom prst="rect">
              <a:avLst/>
            </a:prstGeom>
          </p:spPr>
          <p:txBody>
            <a:bodyPr lIns="50800" tIns="50800" rIns="50800" bIns="50800" rtlCol="0" anchor="ctr"/>
            <a:lstStyle/>
            <a:p>
              <a:pPr marL="0" lvl="0" indent="0" algn="ctr">
                <a:lnSpc>
                  <a:spcPts val="1919"/>
                </a:lnSpc>
                <a:spcBef>
                  <a:spcPct val="0"/>
                </a:spcBef>
              </a:pPr>
              <a:endParaRPr/>
            </a:p>
          </p:txBody>
        </p:sp>
      </p:grpSp>
      <p:sp>
        <p:nvSpPr>
          <p:cNvPr id="15" name="TextBox 15"/>
          <p:cNvSpPr txBox="1"/>
          <p:nvPr/>
        </p:nvSpPr>
        <p:spPr>
          <a:xfrm>
            <a:off x="838200" y="924985"/>
            <a:ext cx="11629988" cy="684226"/>
          </a:xfrm>
          <a:prstGeom prst="rect">
            <a:avLst/>
          </a:prstGeom>
        </p:spPr>
        <p:txBody>
          <a:bodyPr wrap="square" lIns="0" tIns="0" rIns="0" bIns="0" rtlCol="0" anchor="t">
            <a:spAutoFit/>
          </a:bodyPr>
          <a:lstStyle/>
          <a:p>
            <a:pPr marL="0" lvl="0" indent="0" algn="l">
              <a:lnSpc>
                <a:spcPts val="5086"/>
              </a:lnSpc>
              <a:spcBef>
                <a:spcPct val="0"/>
              </a:spcBef>
            </a:pPr>
            <a:r>
              <a:rPr lang="en-US" sz="5036" b="1" dirty="0">
                <a:solidFill>
                  <a:srgbClr val="F5F7F7"/>
                </a:solidFill>
                <a:latin typeface="Garet Bold"/>
                <a:ea typeface="Garet Bold"/>
                <a:cs typeface="Garet Bold"/>
                <a:sym typeface="Garet Bold"/>
              </a:rPr>
              <a:t>Conclusion &amp; Future scopes :</a:t>
            </a:r>
          </a:p>
        </p:txBody>
      </p:sp>
      <p:pic>
        <p:nvPicPr>
          <p:cNvPr id="9" name="Picture 8">
            <a:extLst>
              <a:ext uri="{FF2B5EF4-FFF2-40B4-BE49-F238E27FC236}">
                <a16:creationId xmlns:a16="http://schemas.microsoft.com/office/drawing/2014/main" id="{56D744AC-F3E3-3139-6708-20638AD5F3D9}"/>
              </a:ext>
            </a:extLst>
          </p:cNvPr>
          <p:cNvPicPr>
            <a:picLocks noChangeAspect="1"/>
          </p:cNvPicPr>
          <p:nvPr/>
        </p:nvPicPr>
        <p:blipFill>
          <a:blip r:embed="rId2"/>
          <a:stretch>
            <a:fillRect/>
          </a:stretch>
        </p:blipFill>
        <p:spPr>
          <a:xfrm>
            <a:off x="624540" y="2019300"/>
            <a:ext cx="16840268" cy="6746329"/>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1E2024"/>
        </a:solidFill>
        <a:effectLst/>
      </p:bgPr>
    </p:bg>
    <p:spTree>
      <p:nvGrpSpPr>
        <p:cNvPr id="1" name="">
          <a:extLst>
            <a:ext uri="{FF2B5EF4-FFF2-40B4-BE49-F238E27FC236}">
              <a16:creationId xmlns:a16="http://schemas.microsoft.com/office/drawing/2014/main" id="{A8E3D744-5999-3F06-A84B-9FA497C92C12}"/>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0B57AE77-D8BE-05DC-8038-8D186AF3127F}"/>
              </a:ext>
            </a:extLst>
          </p:cNvPr>
          <p:cNvGrpSpPr/>
          <p:nvPr/>
        </p:nvGrpSpPr>
        <p:grpSpPr>
          <a:xfrm>
            <a:off x="17802738" y="1654020"/>
            <a:ext cx="1315151" cy="1315151"/>
            <a:chOff x="0" y="0"/>
            <a:chExt cx="812800" cy="812800"/>
          </a:xfrm>
        </p:grpSpPr>
        <p:sp>
          <p:nvSpPr>
            <p:cNvPr id="3" name="Freeform 3">
              <a:extLst>
                <a:ext uri="{FF2B5EF4-FFF2-40B4-BE49-F238E27FC236}">
                  <a16:creationId xmlns:a16="http://schemas.microsoft.com/office/drawing/2014/main" id="{9C7A2DD1-CE7B-1729-3BD1-763D87BBB4EE}"/>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66675" cap="sq">
              <a:solidFill>
                <a:srgbClr val="FFE953"/>
              </a:solidFill>
              <a:prstDash val="solid"/>
              <a:miter/>
            </a:ln>
          </p:spPr>
          <p:txBody>
            <a:bodyPr/>
            <a:lstStyle/>
            <a:p>
              <a:endParaRPr lang="en-US"/>
            </a:p>
          </p:txBody>
        </p:sp>
        <p:sp>
          <p:nvSpPr>
            <p:cNvPr id="4" name="TextBox 4">
              <a:extLst>
                <a:ext uri="{FF2B5EF4-FFF2-40B4-BE49-F238E27FC236}">
                  <a16:creationId xmlns:a16="http://schemas.microsoft.com/office/drawing/2014/main" id="{FC65DB9C-2DD8-48D9-9238-F53466ED3777}"/>
                </a:ext>
              </a:extLst>
            </p:cNvPr>
            <p:cNvSpPr txBox="1"/>
            <p:nvPr/>
          </p:nvSpPr>
          <p:spPr>
            <a:xfrm>
              <a:off x="76200" y="66675"/>
              <a:ext cx="660400" cy="669925"/>
            </a:xfrm>
            <a:prstGeom prst="rect">
              <a:avLst/>
            </a:prstGeom>
          </p:spPr>
          <p:txBody>
            <a:bodyPr lIns="50800" tIns="50800" rIns="50800" bIns="50800" rtlCol="0" anchor="ctr"/>
            <a:lstStyle/>
            <a:p>
              <a:pPr marL="0" lvl="0" indent="0" algn="ctr">
                <a:lnSpc>
                  <a:spcPts val="1919"/>
                </a:lnSpc>
                <a:spcBef>
                  <a:spcPct val="0"/>
                </a:spcBef>
              </a:pPr>
              <a:endParaRPr/>
            </a:p>
          </p:txBody>
        </p:sp>
      </p:grpSp>
      <p:grpSp>
        <p:nvGrpSpPr>
          <p:cNvPr id="5" name="Group 5">
            <a:extLst>
              <a:ext uri="{FF2B5EF4-FFF2-40B4-BE49-F238E27FC236}">
                <a16:creationId xmlns:a16="http://schemas.microsoft.com/office/drawing/2014/main" id="{AC66FA91-E734-5C5F-FEBE-2CF96B3274C8}"/>
              </a:ext>
            </a:extLst>
          </p:cNvPr>
          <p:cNvGrpSpPr/>
          <p:nvPr/>
        </p:nvGrpSpPr>
        <p:grpSpPr>
          <a:xfrm>
            <a:off x="-813906" y="5973347"/>
            <a:ext cx="1315151" cy="1315151"/>
            <a:chOff x="0" y="0"/>
            <a:chExt cx="812800" cy="812800"/>
          </a:xfrm>
        </p:grpSpPr>
        <p:sp>
          <p:nvSpPr>
            <p:cNvPr id="6" name="Freeform 6">
              <a:extLst>
                <a:ext uri="{FF2B5EF4-FFF2-40B4-BE49-F238E27FC236}">
                  <a16:creationId xmlns:a16="http://schemas.microsoft.com/office/drawing/2014/main" id="{E94A0533-462D-A3B7-9B4B-45DEE8DAD495}"/>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66675" cap="sq">
              <a:solidFill>
                <a:srgbClr val="FFE953"/>
              </a:solidFill>
              <a:prstDash val="solid"/>
              <a:miter/>
            </a:ln>
          </p:spPr>
          <p:txBody>
            <a:bodyPr/>
            <a:lstStyle/>
            <a:p>
              <a:endParaRPr lang="en-US"/>
            </a:p>
          </p:txBody>
        </p:sp>
        <p:sp>
          <p:nvSpPr>
            <p:cNvPr id="7" name="TextBox 7">
              <a:extLst>
                <a:ext uri="{FF2B5EF4-FFF2-40B4-BE49-F238E27FC236}">
                  <a16:creationId xmlns:a16="http://schemas.microsoft.com/office/drawing/2014/main" id="{767A3D32-B7CA-5CC5-F0DD-14010DE362F4}"/>
                </a:ext>
              </a:extLst>
            </p:cNvPr>
            <p:cNvSpPr txBox="1"/>
            <p:nvPr/>
          </p:nvSpPr>
          <p:spPr>
            <a:xfrm>
              <a:off x="76200" y="66675"/>
              <a:ext cx="660400" cy="669925"/>
            </a:xfrm>
            <a:prstGeom prst="rect">
              <a:avLst/>
            </a:prstGeom>
          </p:spPr>
          <p:txBody>
            <a:bodyPr lIns="50800" tIns="50800" rIns="50800" bIns="50800" rtlCol="0" anchor="ctr"/>
            <a:lstStyle/>
            <a:p>
              <a:pPr marL="0" lvl="0" indent="0" algn="ctr">
                <a:lnSpc>
                  <a:spcPts val="1919"/>
                </a:lnSpc>
                <a:spcBef>
                  <a:spcPct val="0"/>
                </a:spcBef>
              </a:pPr>
              <a:endParaRPr/>
            </a:p>
          </p:txBody>
        </p:sp>
      </p:grpSp>
      <p:sp>
        <p:nvSpPr>
          <p:cNvPr id="15" name="TextBox 15">
            <a:extLst>
              <a:ext uri="{FF2B5EF4-FFF2-40B4-BE49-F238E27FC236}">
                <a16:creationId xmlns:a16="http://schemas.microsoft.com/office/drawing/2014/main" id="{FFFFA99F-6576-53D6-CB8F-03A441E00964}"/>
              </a:ext>
            </a:extLst>
          </p:cNvPr>
          <p:cNvSpPr txBox="1"/>
          <p:nvPr/>
        </p:nvSpPr>
        <p:spPr>
          <a:xfrm>
            <a:off x="3329006" y="4713574"/>
            <a:ext cx="11629988" cy="859851"/>
          </a:xfrm>
          <a:prstGeom prst="rect">
            <a:avLst/>
          </a:prstGeom>
        </p:spPr>
        <p:txBody>
          <a:bodyPr wrap="square" lIns="0" tIns="0" rIns="0" bIns="0" rtlCol="0" anchor="t">
            <a:spAutoFit/>
          </a:bodyPr>
          <a:lstStyle/>
          <a:p>
            <a:pPr marL="0" lvl="0" indent="0" algn="ctr">
              <a:lnSpc>
                <a:spcPts val="5086"/>
              </a:lnSpc>
              <a:spcBef>
                <a:spcPct val="0"/>
              </a:spcBef>
            </a:pPr>
            <a:r>
              <a:rPr lang="en-US" sz="9600" b="1" dirty="0">
                <a:solidFill>
                  <a:srgbClr val="F5F7F7"/>
                </a:solidFill>
                <a:latin typeface="Garet Bold"/>
                <a:ea typeface="Garet Bold"/>
                <a:cs typeface="Garet Bold"/>
                <a:sym typeface="Garet Bold"/>
              </a:rPr>
              <a:t>Thank You</a:t>
            </a:r>
          </a:p>
        </p:txBody>
      </p:sp>
    </p:spTree>
    <p:extLst>
      <p:ext uri="{BB962C8B-B14F-4D97-AF65-F5344CB8AC3E}">
        <p14:creationId xmlns:p14="http://schemas.microsoft.com/office/powerpoint/2010/main" val="15279695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E2024"/>
        </a:solidFill>
        <a:effectLst/>
      </p:bgPr>
    </p:bg>
    <p:spTree>
      <p:nvGrpSpPr>
        <p:cNvPr id="1" name=""/>
        <p:cNvGrpSpPr/>
        <p:nvPr/>
      </p:nvGrpSpPr>
      <p:grpSpPr>
        <a:xfrm>
          <a:off x="0" y="0"/>
          <a:ext cx="0" cy="0"/>
          <a:chOff x="0" y="0"/>
          <a:chExt cx="0" cy="0"/>
        </a:xfrm>
      </p:grpSpPr>
      <p:grpSp>
        <p:nvGrpSpPr>
          <p:cNvPr id="2" name="Group 2"/>
          <p:cNvGrpSpPr/>
          <p:nvPr/>
        </p:nvGrpSpPr>
        <p:grpSpPr>
          <a:xfrm>
            <a:off x="17802738" y="1654020"/>
            <a:ext cx="1315151" cy="1315151"/>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66675" cap="sq">
              <a:solidFill>
                <a:srgbClr val="FFE953"/>
              </a:solidFill>
              <a:prstDash val="solid"/>
              <a:miter/>
            </a:ln>
          </p:spPr>
          <p:txBody>
            <a:bodyPr/>
            <a:lstStyle/>
            <a:p>
              <a:endParaRPr lang="en-US"/>
            </a:p>
          </p:txBody>
        </p:sp>
        <p:sp>
          <p:nvSpPr>
            <p:cNvPr id="4" name="TextBox 4"/>
            <p:cNvSpPr txBox="1"/>
            <p:nvPr/>
          </p:nvSpPr>
          <p:spPr>
            <a:xfrm>
              <a:off x="76200" y="66675"/>
              <a:ext cx="660400" cy="669925"/>
            </a:xfrm>
            <a:prstGeom prst="rect">
              <a:avLst/>
            </a:prstGeom>
          </p:spPr>
          <p:txBody>
            <a:bodyPr lIns="50800" tIns="50800" rIns="50800" bIns="50800" rtlCol="0" anchor="ctr"/>
            <a:lstStyle/>
            <a:p>
              <a:pPr marL="0" lvl="0" indent="0" algn="ctr">
                <a:lnSpc>
                  <a:spcPts val="1919"/>
                </a:lnSpc>
                <a:spcBef>
                  <a:spcPct val="0"/>
                </a:spcBef>
              </a:pPr>
              <a:endParaRPr/>
            </a:p>
          </p:txBody>
        </p:sp>
      </p:grpSp>
      <p:grpSp>
        <p:nvGrpSpPr>
          <p:cNvPr id="5" name="Group 5"/>
          <p:cNvGrpSpPr/>
          <p:nvPr/>
        </p:nvGrpSpPr>
        <p:grpSpPr>
          <a:xfrm>
            <a:off x="-813906" y="5973347"/>
            <a:ext cx="1315151" cy="1315151"/>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66675" cap="sq">
              <a:solidFill>
                <a:srgbClr val="FFE953"/>
              </a:solidFill>
              <a:prstDash val="solid"/>
              <a:miter/>
            </a:ln>
          </p:spPr>
          <p:txBody>
            <a:bodyPr/>
            <a:lstStyle/>
            <a:p>
              <a:endParaRPr lang="en-US"/>
            </a:p>
          </p:txBody>
        </p:sp>
        <p:sp>
          <p:nvSpPr>
            <p:cNvPr id="7" name="TextBox 7"/>
            <p:cNvSpPr txBox="1"/>
            <p:nvPr/>
          </p:nvSpPr>
          <p:spPr>
            <a:xfrm>
              <a:off x="76200" y="66675"/>
              <a:ext cx="660400" cy="669925"/>
            </a:xfrm>
            <a:prstGeom prst="rect">
              <a:avLst/>
            </a:prstGeom>
          </p:spPr>
          <p:txBody>
            <a:bodyPr lIns="50800" tIns="50800" rIns="50800" bIns="50800" rtlCol="0" anchor="ctr"/>
            <a:lstStyle/>
            <a:p>
              <a:pPr marL="0" lvl="0" indent="0" algn="ctr">
                <a:lnSpc>
                  <a:spcPts val="1919"/>
                </a:lnSpc>
                <a:spcBef>
                  <a:spcPct val="0"/>
                </a:spcBef>
              </a:pPr>
              <a:endParaRPr/>
            </a:p>
          </p:txBody>
        </p:sp>
      </p:grpSp>
      <p:grpSp>
        <p:nvGrpSpPr>
          <p:cNvPr id="8" name="Group 8"/>
          <p:cNvGrpSpPr/>
          <p:nvPr/>
        </p:nvGrpSpPr>
        <p:grpSpPr>
          <a:xfrm>
            <a:off x="818836" y="9629424"/>
            <a:ext cx="1315151" cy="1315151"/>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EE9E9"/>
            </a:solidFill>
          </p:spPr>
          <p:txBody>
            <a:bodyPr/>
            <a:lstStyle/>
            <a:p>
              <a:endParaRPr lang="en-US"/>
            </a:p>
          </p:txBody>
        </p:sp>
        <p:sp>
          <p:nvSpPr>
            <p:cNvPr id="10" name="TextBox 10"/>
            <p:cNvSpPr txBox="1"/>
            <p:nvPr/>
          </p:nvSpPr>
          <p:spPr>
            <a:xfrm>
              <a:off x="76200" y="66675"/>
              <a:ext cx="660400" cy="669925"/>
            </a:xfrm>
            <a:prstGeom prst="rect">
              <a:avLst/>
            </a:prstGeom>
          </p:spPr>
          <p:txBody>
            <a:bodyPr lIns="50800" tIns="50800" rIns="50800" bIns="50800" rtlCol="0" anchor="ctr"/>
            <a:lstStyle/>
            <a:p>
              <a:pPr algn="ctr">
                <a:lnSpc>
                  <a:spcPts val="1919"/>
                </a:lnSpc>
              </a:pPr>
              <a:endParaRPr/>
            </a:p>
          </p:txBody>
        </p:sp>
      </p:grpSp>
      <p:grpSp>
        <p:nvGrpSpPr>
          <p:cNvPr id="11" name="Group 11"/>
          <p:cNvGrpSpPr/>
          <p:nvPr/>
        </p:nvGrpSpPr>
        <p:grpSpPr>
          <a:xfrm>
            <a:off x="1638060" y="8606426"/>
            <a:ext cx="1315151" cy="1315151"/>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EE9E9"/>
            </a:solidFill>
          </p:spPr>
          <p:txBody>
            <a:bodyPr/>
            <a:lstStyle/>
            <a:p>
              <a:endParaRPr lang="en-US"/>
            </a:p>
          </p:txBody>
        </p:sp>
        <p:sp>
          <p:nvSpPr>
            <p:cNvPr id="13" name="TextBox 13"/>
            <p:cNvSpPr txBox="1"/>
            <p:nvPr/>
          </p:nvSpPr>
          <p:spPr>
            <a:xfrm>
              <a:off x="76200" y="66675"/>
              <a:ext cx="660400" cy="669925"/>
            </a:xfrm>
            <a:prstGeom prst="rect">
              <a:avLst/>
            </a:prstGeom>
          </p:spPr>
          <p:txBody>
            <a:bodyPr lIns="50800" tIns="50800" rIns="50800" bIns="50800" rtlCol="0" anchor="ctr"/>
            <a:lstStyle/>
            <a:p>
              <a:pPr algn="ctr">
                <a:lnSpc>
                  <a:spcPts val="1919"/>
                </a:lnSpc>
              </a:pPr>
              <a:endParaRPr/>
            </a:p>
          </p:txBody>
        </p:sp>
      </p:grpSp>
      <p:sp>
        <p:nvSpPr>
          <p:cNvPr id="15" name="TextBox 15"/>
          <p:cNvSpPr txBox="1"/>
          <p:nvPr/>
        </p:nvSpPr>
        <p:spPr>
          <a:xfrm>
            <a:off x="624540" y="1958646"/>
            <a:ext cx="7763283" cy="5909310"/>
          </a:xfrm>
          <a:prstGeom prst="rect">
            <a:avLst/>
          </a:prstGeom>
        </p:spPr>
        <p:txBody>
          <a:bodyPr wrap="square" lIns="0" tIns="0" rIns="0" bIns="0" rtlCol="0" anchor="t">
            <a:spAutoFit/>
          </a:bodyPr>
          <a:lstStyle/>
          <a:p>
            <a:r>
              <a:rPr lang="en-US" sz="2400" dirty="0">
                <a:solidFill>
                  <a:schemeClr val="bg1"/>
                </a:solidFill>
              </a:rPr>
              <a:t>Language barriers hinder effective communication in:</a:t>
            </a:r>
          </a:p>
          <a:p>
            <a:endParaRPr lang="en-US" sz="2400" dirty="0">
              <a:solidFill>
                <a:schemeClr val="bg1"/>
              </a:solidFill>
            </a:endParaRPr>
          </a:p>
          <a:p>
            <a:pPr marL="800100" lvl="1" indent="-342900">
              <a:buFont typeface="Arial" panose="020B0604020202020204" pitchFamily="34" charset="0"/>
              <a:buChar char="•"/>
            </a:pPr>
            <a:r>
              <a:rPr lang="en-US" sz="2400" dirty="0">
                <a:solidFill>
                  <a:schemeClr val="bg1"/>
                </a:solidFill>
              </a:rPr>
              <a:t>Healthcare</a:t>
            </a:r>
          </a:p>
          <a:p>
            <a:pPr marL="800100" lvl="1" indent="-342900">
              <a:buFont typeface="Arial" panose="020B0604020202020204" pitchFamily="34" charset="0"/>
              <a:buChar char="•"/>
            </a:pPr>
            <a:r>
              <a:rPr lang="en-US" sz="2400" dirty="0">
                <a:solidFill>
                  <a:schemeClr val="bg1"/>
                </a:solidFill>
              </a:rPr>
              <a:t>Education</a:t>
            </a:r>
          </a:p>
          <a:p>
            <a:pPr marL="800100" lvl="1" indent="-342900">
              <a:buFont typeface="Arial" panose="020B0604020202020204" pitchFamily="34" charset="0"/>
              <a:buChar char="•"/>
            </a:pPr>
            <a:r>
              <a:rPr lang="en-US" sz="2400" dirty="0">
                <a:solidFill>
                  <a:schemeClr val="bg1"/>
                </a:solidFill>
              </a:rPr>
              <a:t>Travel</a:t>
            </a:r>
          </a:p>
          <a:p>
            <a:pPr marL="800100" lvl="1" indent="-342900">
              <a:buFont typeface="Arial" panose="020B0604020202020204" pitchFamily="34" charset="0"/>
              <a:buChar char="•"/>
            </a:pPr>
            <a:r>
              <a:rPr lang="en-US" sz="2400" dirty="0">
                <a:solidFill>
                  <a:schemeClr val="bg1"/>
                </a:solidFill>
              </a:rPr>
              <a:t>Emergency situations</a:t>
            </a:r>
          </a:p>
          <a:p>
            <a:pPr lvl="1"/>
            <a:endParaRPr lang="en-US" sz="2400" dirty="0">
              <a:solidFill>
                <a:schemeClr val="bg1"/>
              </a:solidFill>
            </a:endParaRPr>
          </a:p>
          <a:p>
            <a:r>
              <a:rPr lang="en-US" sz="2400" dirty="0">
                <a:solidFill>
                  <a:schemeClr val="bg1"/>
                </a:solidFill>
              </a:rPr>
              <a:t>Existing solutions:</a:t>
            </a:r>
          </a:p>
          <a:p>
            <a:endParaRPr lang="en-US" sz="2400" dirty="0">
              <a:solidFill>
                <a:schemeClr val="bg1"/>
              </a:solidFill>
            </a:endParaRPr>
          </a:p>
          <a:p>
            <a:pPr marL="800100" lvl="1" indent="-342900">
              <a:buFont typeface="Arial" panose="020B0604020202020204" pitchFamily="34" charset="0"/>
              <a:buChar char="•"/>
            </a:pPr>
            <a:r>
              <a:rPr lang="en-US" sz="2400" dirty="0">
                <a:solidFill>
                  <a:schemeClr val="bg1"/>
                </a:solidFill>
              </a:rPr>
              <a:t>Depend on continuous internet connectivity</a:t>
            </a:r>
          </a:p>
          <a:p>
            <a:pPr marL="800100" lvl="1" indent="-342900">
              <a:buFont typeface="Arial" panose="020B0604020202020204" pitchFamily="34" charset="0"/>
              <a:buChar char="•"/>
            </a:pPr>
            <a:r>
              <a:rPr lang="en-US" sz="2400" dirty="0">
                <a:solidFill>
                  <a:schemeClr val="bg1"/>
                </a:solidFill>
              </a:rPr>
              <a:t>Introduce variable network latency</a:t>
            </a:r>
          </a:p>
          <a:p>
            <a:pPr marL="800100" lvl="1" indent="-342900">
              <a:buFont typeface="Arial" panose="020B0604020202020204" pitchFamily="34" charset="0"/>
              <a:buChar char="•"/>
            </a:pPr>
            <a:r>
              <a:rPr lang="en-US" sz="2400" dirty="0">
                <a:solidFill>
                  <a:schemeClr val="bg1"/>
                </a:solidFill>
              </a:rPr>
              <a:t>Compromise user privacy</a:t>
            </a:r>
          </a:p>
          <a:p>
            <a:pPr lvl="1"/>
            <a:endParaRPr lang="en-US" sz="2400" dirty="0">
              <a:solidFill>
                <a:schemeClr val="bg1"/>
              </a:solidFill>
            </a:endParaRPr>
          </a:p>
          <a:p>
            <a:r>
              <a:rPr lang="en-US" sz="2400" dirty="0">
                <a:solidFill>
                  <a:schemeClr val="bg1"/>
                </a:solidFill>
              </a:rPr>
              <a:t>There is a need for a </a:t>
            </a:r>
            <a:r>
              <a:rPr lang="en-US" sz="2400" b="1" dirty="0">
                <a:solidFill>
                  <a:schemeClr val="bg1"/>
                </a:solidFill>
              </a:rPr>
              <a:t>reliable offline speech-to-speech translation system</a:t>
            </a:r>
            <a:endParaRPr lang="en-US" sz="2400" dirty="0">
              <a:solidFill>
                <a:schemeClr val="bg1"/>
              </a:solidFill>
            </a:endParaRPr>
          </a:p>
          <a:p>
            <a:endParaRPr lang="en-US" sz="2400" dirty="0">
              <a:solidFill>
                <a:schemeClr val="bg1"/>
              </a:solidFill>
            </a:endParaRPr>
          </a:p>
        </p:txBody>
      </p:sp>
      <p:sp>
        <p:nvSpPr>
          <p:cNvPr id="16" name="TextBox 16"/>
          <p:cNvSpPr txBox="1"/>
          <p:nvPr/>
        </p:nvSpPr>
        <p:spPr>
          <a:xfrm>
            <a:off x="624540" y="1046396"/>
            <a:ext cx="9620564" cy="701346"/>
          </a:xfrm>
          <a:prstGeom prst="rect">
            <a:avLst/>
          </a:prstGeom>
        </p:spPr>
        <p:txBody>
          <a:bodyPr wrap="square" lIns="0" tIns="0" rIns="0" bIns="0" rtlCol="0" anchor="t">
            <a:spAutoFit/>
          </a:bodyPr>
          <a:lstStyle/>
          <a:p>
            <a:pPr marL="0" lvl="0" indent="0" algn="l">
              <a:lnSpc>
                <a:spcPts val="5086"/>
              </a:lnSpc>
              <a:spcBef>
                <a:spcPct val="0"/>
              </a:spcBef>
            </a:pPr>
            <a:r>
              <a:rPr lang="en-US" sz="5480" b="1" dirty="0">
                <a:solidFill>
                  <a:srgbClr val="F5F7F7"/>
                </a:solidFill>
                <a:latin typeface="Garet Bold"/>
                <a:ea typeface="Garet Bold"/>
                <a:cs typeface="Garet Bold"/>
                <a:sym typeface="Garet Bold"/>
              </a:rPr>
              <a:t>Problem Statement :</a:t>
            </a:r>
          </a:p>
        </p:txBody>
      </p:sp>
      <p:pic>
        <p:nvPicPr>
          <p:cNvPr id="21" name="Picture 20">
            <a:extLst>
              <a:ext uri="{FF2B5EF4-FFF2-40B4-BE49-F238E27FC236}">
                <a16:creationId xmlns:a16="http://schemas.microsoft.com/office/drawing/2014/main" id="{6C3ABA3F-FB4B-0A1F-912F-A590DB038D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44249" y="1257300"/>
            <a:ext cx="9102063" cy="693420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E2024"/>
        </a:solidFill>
        <a:effectLst/>
      </p:bgPr>
    </p:bg>
    <p:spTree>
      <p:nvGrpSpPr>
        <p:cNvPr id="1" name=""/>
        <p:cNvGrpSpPr/>
        <p:nvPr/>
      </p:nvGrpSpPr>
      <p:grpSpPr>
        <a:xfrm>
          <a:off x="0" y="0"/>
          <a:ext cx="0" cy="0"/>
          <a:chOff x="0" y="0"/>
          <a:chExt cx="0" cy="0"/>
        </a:xfrm>
      </p:grpSpPr>
      <p:grpSp>
        <p:nvGrpSpPr>
          <p:cNvPr id="2" name="Group 2"/>
          <p:cNvGrpSpPr/>
          <p:nvPr/>
        </p:nvGrpSpPr>
        <p:grpSpPr>
          <a:xfrm>
            <a:off x="17802738" y="1654020"/>
            <a:ext cx="1315151" cy="1315151"/>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66675" cap="sq">
              <a:solidFill>
                <a:srgbClr val="FFE953"/>
              </a:solidFill>
              <a:prstDash val="solid"/>
              <a:miter/>
            </a:ln>
          </p:spPr>
          <p:txBody>
            <a:bodyPr/>
            <a:lstStyle/>
            <a:p>
              <a:endParaRPr lang="en-US"/>
            </a:p>
          </p:txBody>
        </p:sp>
        <p:sp>
          <p:nvSpPr>
            <p:cNvPr id="4" name="TextBox 4"/>
            <p:cNvSpPr txBox="1"/>
            <p:nvPr/>
          </p:nvSpPr>
          <p:spPr>
            <a:xfrm>
              <a:off x="76200" y="66675"/>
              <a:ext cx="660400" cy="669925"/>
            </a:xfrm>
            <a:prstGeom prst="rect">
              <a:avLst/>
            </a:prstGeom>
          </p:spPr>
          <p:txBody>
            <a:bodyPr lIns="50800" tIns="50800" rIns="50800" bIns="50800" rtlCol="0" anchor="ctr"/>
            <a:lstStyle/>
            <a:p>
              <a:pPr marL="0" lvl="0" indent="0" algn="ctr">
                <a:lnSpc>
                  <a:spcPts val="1919"/>
                </a:lnSpc>
                <a:spcBef>
                  <a:spcPct val="0"/>
                </a:spcBef>
              </a:pPr>
              <a:endParaRPr/>
            </a:p>
          </p:txBody>
        </p:sp>
      </p:grpSp>
      <p:grpSp>
        <p:nvGrpSpPr>
          <p:cNvPr id="5" name="Group 5"/>
          <p:cNvGrpSpPr/>
          <p:nvPr/>
        </p:nvGrpSpPr>
        <p:grpSpPr>
          <a:xfrm>
            <a:off x="-813906" y="5973347"/>
            <a:ext cx="1315151" cy="1315151"/>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66675" cap="sq">
              <a:solidFill>
                <a:srgbClr val="FFE953"/>
              </a:solidFill>
              <a:prstDash val="solid"/>
              <a:miter/>
            </a:ln>
          </p:spPr>
          <p:txBody>
            <a:bodyPr/>
            <a:lstStyle/>
            <a:p>
              <a:endParaRPr lang="en-US"/>
            </a:p>
          </p:txBody>
        </p:sp>
        <p:sp>
          <p:nvSpPr>
            <p:cNvPr id="7" name="TextBox 7"/>
            <p:cNvSpPr txBox="1"/>
            <p:nvPr/>
          </p:nvSpPr>
          <p:spPr>
            <a:xfrm>
              <a:off x="76200" y="66675"/>
              <a:ext cx="660400" cy="669925"/>
            </a:xfrm>
            <a:prstGeom prst="rect">
              <a:avLst/>
            </a:prstGeom>
          </p:spPr>
          <p:txBody>
            <a:bodyPr lIns="50800" tIns="50800" rIns="50800" bIns="50800" rtlCol="0" anchor="ctr"/>
            <a:lstStyle/>
            <a:p>
              <a:pPr marL="0" lvl="0" indent="0" algn="ctr">
                <a:lnSpc>
                  <a:spcPts val="1919"/>
                </a:lnSpc>
                <a:spcBef>
                  <a:spcPct val="0"/>
                </a:spcBef>
              </a:pPr>
              <a:endParaRPr/>
            </a:p>
          </p:txBody>
        </p:sp>
      </p:grpSp>
      <p:grpSp>
        <p:nvGrpSpPr>
          <p:cNvPr id="8" name="Group 8"/>
          <p:cNvGrpSpPr/>
          <p:nvPr/>
        </p:nvGrpSpPr>
        <p:grpSpPr>
          <a:xfrm>
            <a:off x="818836" y="9629424"/>
            <a:ext cx="1315151" cy="1315151"/>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EE9E9"/>
            </a:solidFill>
          </p:spPr>
          <p:txBody>
            <a:bodyPr/>
            <a:lstStyle/>
            <a:p>
              <a:endParaRPr lang="en-US"/>
            </a:p>
          </p:txBody>
        </p:sp>
        <p:sp>
          <p:nvSpPr>
            <p:cNvPr id="10" name="TextBox 10"/>
            <p:cNvSpPr txBox="1"/>
            <p:nvPr/>
          </p:nvSpPr>
          <p:spPr>
            <a:xfrm>
              <a:off x="76200" y="66675"/>
              <a:ext cx="660400" cy="669925"/>
            </a:xfrm>
            <a:prstGeom prst="rect">
              <a:avLst/>
            </a:prstGeom>
          </p:spPr>
          <p:txBody>
            <a:bodyPr lIns="50800" tIns="50800" rIns="50800" bIns="50800" rtlCol="0" anchor="ctr"/>
            <a:lstStyle/>
            <a:p>
              <a:pPr algn="ctr">
                <a:lnSpc>
                  <a:spcPts val="1919"/>
                </a:lnSpc>
              </a:pPr>
              <a:endParaRPr/>
            </a:p>
          </p:txBody>
        </p:sp>
      </p:grpSp>
      <p:grpSp>
        <p:nvGrpSpPr>
          <p:cNvPr id="11" name="Group 11"/>
          <p:cNvGrpSpPr/>
          <p:nvPr/>
        </p:nvGrpSpPr>
        <p:grpSpPr>
          <a:xfrm>
            <a:off x="1638060" y="8606426"/>
            <a:ext cx="1315151" cy="1315151"/>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EE9E9"/>
            </a:solidFill>
          </p:spPr>
          <p:txBody>
            <a:bodyPr/>
            <a:lstStyle/>
            <a:p>
              <a:endParaRPr lang="en-US"/>
            </a:p>
          </p:txBody>
        </p:sp>
        <p:sp>
          <p:nvSpPr>
            <p:cNvPr id="13" name="TextBox 13"/>
            <p:cNvSpPr txBox="1"/>
            <p:nvPr/>
          </p:nvSpPr>
          <p:spPr>
            <a:xfrm>
              <a:off x="76200" y="66675"/>
              <a:ext cx="660400" cy="669925"/>
            </a:xfrm>
            <a:prstGeom prst="rect">
              <a:avLst/>
            </a:prstGeom>
          </p:spPr>
          <p:txBody>
            <a:bodyPr lIns="50800" tIns="50800" rIns="50800" bIns="50800" rtlCol="0" anchor="ctr"/>
            <a:lstStyle/>
            <a:p>
              <a:pPr algn="ctr">
                <a:lnSpc>
                  <a:spcPts val="1919"/>
                </a:lnSpc>
              </a:pPr>
              <a:endParaRPr/>
            </a:p>
          </p:txBody>
        </p:sp>
      </p:grpSp>
      <p:sp>
        <p:nvSpPr>
          <p:cNvPr id="16" name="TextBox 16"/>
          <p:cNvSpPr txBox="1"/>
          <p:nvPr/>
        </p:nvSpPr>
        <p:spPr>
          <a:xfrm>
            <a:off x="818836" y="1165465"/>
            <a:ext cx="9714757" cy="701346"/>
          </a:xfrm>
          <a:prstGeom prst="rect">
            <a:avLst/>
          </a:prstGeom>
        </p:spPr>
        <p:txBody>
          <a:bodyPr lIns="0" tIns="0" rIns="0" bIns="0" rtlCol="0" anchor="t">
            <a:spAutoFit/>
          </a:bodyPr>
          <a:lstStyle/>
          <a:p>
            <a:pPr marL="0" lvl="0" indent="0" algn="l">
              <a:lnSpc>
                <a:spcPts val="5086"/>
              </a:lnSpc>
              <a:spcBef>
                <a:spcPct val="0"/>
              </a:spcBef>
            </a:pPr>
            <a:r>
              <a:rPr lang="en-US" sz="5480" b="1" dirty="0">
                <a:solidFill>
                  <a:srgbClr val="F5F7F7"/>
                </a:solidFill>
                <a:latin typeface="Garet Bold"/>
                <a:ea typeface="Garet Bold"/>
                <a:cs typeface="Garet Bold"/>
                <a:sym typeface="Garet Bold"/>
              </a:rPr>
              <a:t>Objectives :</a:t>
            </a:r>
          </a:p>
        </p:txBody>
      </p:sp>
      <p:sp>
        <p:nvSpPr>
          <p:cNvPr id="17" name="TextBox 15">
            <a:extLst>
              <a:ext uri="{FF2B5EF4-FFF2-40B4-BE49-F238E27FC236}">
                <a16:creationId xmlns:a16="http://schemas.microsoft.com/office/drawing/2014/main" id="{C84016F0-900C-8014-281C-91B22B9FA40B}"/>
              </a:ext>
            </a:extLst>
          </p:cNvPr>
          <p:cNvSpPr txBox="1"/>
          <p:nvPr/>
        </p:nvSpPr>
        <p:spPr>
          <a:xfrm>
            <a:off x="818836" y="2312371"/>
            <a:ext cx="5505764" cy="6278642"/>
          </a:xfrm>
          <a:prstGeom prst="rect">
            <a:avLst/>
          </a:prstGeom>
        </p:spPr>
        <p:txBody>
          <a:bodyPr wrap="square" lIns="0" tIns="0" rIns="0" bIns="0" rtlCol="0" anchor="t">
            <a:spAutoFit/>
          </a:bodyPr>
          <a:lstStyle/>
          <a:p>
            <a:pPr marL="342900" indent="-342900">
              <a:buFont typeface="Arial" panose="020B0604020202020204" pitchFamily="34" charset="0"/>
              <a:buChar char="•"/>
            </a:pPr>
            <a:r>
              <a:rPr lang="en-IN" sz="2400" dirty="0">
                <a:solidFill>
                  <a:schemeClr val="bg1"/>
                </a:solidFill>
              </a:rPr>
              <a:t>Develop a </a:t>
            </a:r>
            <a:r>
              <a:rPr lang="en-IN" sz="2400" b="1" dirty="0">
                <a:solidFill>
                  <a:schemeClr val="bg1"/>
                </a:solidFill>
              </a:rPr>
              <a:t>fully offline real-time voice translator</a:t>
            </a:r>
          </a:p>
          <a:p>
            <a:pPr marL="342900" indent="-342900">
              <a:buFont typeface="Arial" panose="020B0604020202020204" pitchFamily="34" charset="0"/>
              <a:buChar char="•"/>
            </a:pPr>
            <a:endParaRPr lang="en-IN" sz="2400" dirty="0">
              <a:solidFill>
                <a:schemeClr val="bg1"/>
              </a:solidFill>
            </a:endParaRPr>
          </a:p>
          <a:p>
            <a:pPr marL="342900" indent="-342900">
              <a:buFont typeface="Arial" panose="020B0604020202020204" pitchFamily="34" charset="0"/>
              <a:buChar char="•"/>
            </a:pPr>
            <a:r>
              <a:rPr lang="en-IN" sz="2400" dirty="0">
                <a:solidFill>
                  <a:schemeClr val="bg1"/>
                </a:solidFill>
              </a:rPr>
              <a:t>Enable </a:t>
            </a:r>
            <a:r>
              <a:rPr lang="en-IN" sz="2400" b="1" dirty="0">
                <a:solidFill>
                  <a:schemeClr val="bg1"/>
                </a:solidFill>
              </a:rPr>
              <a:t>automatic spoken language detection</a:t>
            </a:r>
          </a:p>
          <a:p>
            <a:pPr marL="342900" indent="-342900">
              <a:buFont typeface="Arial" panose="020B0604020202020204" pitchFamily="34" charset="0"/>
              <a:buChar char="•"/>
            </a:pPr>
            <a:endParaRPr lang="en-IN" sz="2400" dirty="0">
              <a:solidFill>
                <a:schemeClr val="bg1"/>
              </a:solidFill>
            </a:endParaRPr>
          </a:p>
          <a:p>
            <a:pPr marL="342900" indent="-342900">
              <a:buFont typeface="Arial" panose="020B0604020202020204" pitchFamily="34" charset="0"/>
              <a:buChar char="•"/>
            </a:pPr>
            <a:r>
              <a:rPr lang="en-IN" sz="2400" dirty="0">
                <a:solidFill>
                  <a:schemeClr val="bg1"/>
                </a:solidFill>
              </a:rPr>
              <a:t>Reduce background noise for accurate transcription</a:t>
            </a:r>
          </a:p>
          <a:p>
            <a:pPr marL="342900" indent="-342900">
              <a:buFont typeface="Arial" panose="020B0604020202020204" pitchFamily="34" charset="0"/>
              <a:buChar char="•"/>
            </a:pPr>
            <a:endParaRPr lang="en-IN" sz="2400" dirty="0">
              <a:solidFill>
                <a:schemeClr val="bg1"/>
              </a:solidFill>
            </a:endParaRPr>
          </a:p>
          <a:p>
            <a:pPr marL="342900" indent="-342900">
              <a:buFont typeface="Arial" panose="020B0604020202020204" pitchFamily="34" charset="0"/>
              <a:buChar char="•"/>
            </a:pPr>
            <a:r>
              <a:rPr lang="en-IN" sz="2400" dirty="0">
                <a:solidFill>
                  <a:schemeClr val="bg1"/>
                </a:solidFill>
              </a:rPr>
              <a:t>Translate speech into multiple target languages</a:t>
            </a:r>
          </a:p>
          <a:p>
            <a:pPr marL="342900" indent="-342900">
              <a:buFont typeface="Arial" panose="020B0604020202020204" pitchFamily="34" charset="0"/>
              <a:buChar char="•"/>
            </a:pPr>
            <a:endParaRPr lang="en-IN" sz="2400" dirty="0">
              <a:solidFill>
                <a:schemeClr val="bg1"/>
              </a:solidFill>
            </a:endParaRPr>
          </a:p>
          <a:p>
            <a:pPr marL="342900" indent="-342900">
              <a:buFont typeface="Arial" panose="020B0604020202020204" pitchFamily="34" charset="0"/>
              <a:buChar char="•"/>
            </a:pPr>
            <a:r>
              <a:rPr lang="en-IN" sz="2400" dirty="0">
                <a:solidFill>
                  <a:schemeClr val="bg1"/>
                </a:solidFill>
              </a:rPr>
              <a:t>Generate </a:t>
            </a:r>
            <a:r>
              <a:rPr lang="en-IN" sz="2400" b="1" dirty="0">
                <a:solidFill>
                  <a:schemeClr val="bg1"/>
                </a:solidFill>
              </a:rPr>
              <a:t>natural-sounding speech output</a:t>
            </a:r>
          </a:p>
          <a:p>
            <a:pPr marL="342900" indent="-342900">
              <a:buFont typeface="Arial" panose="020B0604020202020204" pitchFamily="34" charset="0"/>
              <a:buChar char="•"/>
            </a:pPr>
            <a:endParaRPr lang="en-IN" sz="2400" dirty="0">
              <a:solidFill>
                <a:schemeClr val="bg1"/>
              </a:solidFill>
            </a:endParaRPr>
          </a:p>
          <a:p>
            <a:pPr marL="342900" indent="-342900">
              <a:buFont typeface="Arial" panose="020B0604020202020204" pitchFamily="34" charset="0"/>
              <a:buChar char="•"/>
            </a:pPr>
            <a:r>
              <a:rPr lang="en-IN" sz="2400" dirty="0">
                <a:solidFill>
                  <a:schemeClr val="bg1"/>
                </a:solidFill>
              </a:rPr>
              <a:t>Provide a </a:t>
            </a:r>
            <a:r>
              <a:rPr lang="en-IN" sz="2400" b="1" dirty="0">
                <a:solidFill>
                  <a:schemeClr val="bg1"/>
                </a:solidFill>
              </a:rPr>
              <a:t>modern, user-friendly GUI</a:t>
            </a:r>
            <a:endParaRPr lang="en-IN" sz="2400" dirty="0">
              <a:solidFill>
                <a:schemeClr val="bg1"/>
              </a:solidFill>
            </a:endParaRPr>
          </a:p>
          <a:p>
            <a:pPr marL="342900" indent="-342900">
              <a:buFont typeface="Arial" panose="020B0604020202020204" pitchFamily="34" charset="0"/>
              <a:buChar char="•"/>
            </a:pPr>
            <a:endParaRPr lang="en-US" sz="2400" dirty="0">
              <a:solidFill>
                <a:schemeClr val="bg1"/>
              </a:solidFill>
            </a:endParaRPr>
          </a:p>
        </p:txBody>
      </p:sp>
      <p:pic>
        <p:nvPicPr>
          <p:cNvPr id="15" name="Picture 14">
            <a:extLst>
              <a:ext uri="{FF2B5EF4-FFF2-40B4-BE49-F238E27FC236}">
                <a16:creationId xmlns:a16="http://schemas.microsoft.com/office/drawing/2014/main" id="{13B46F15-082D-E11A-64FB-17B38ADCD44E}"/>
              </a:ext>
            </a:extLst>
          </p:cNvPr>
          <p:cNvPicPr>
            <a:picLocks noChangeAspect="1"/>
          </p:cNvPicPr>
          <p:nvPr/>
        </p:nvPicPr>
        <p:blipFill>
          <a:blip r:embed="rId2"/>
          <a:stretch>
            <a:fillRect/>
          </a:stretch>
        </p:blipFill>
        <p:spPr>
          <a:xfrm>
            <a:off x="7034593" y="190500"/>
            <a:ext cx="9492052" cy="8648314"/>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E2024"/>
        </a:solidFill>
        <a:effectLst/>
      </p:bgPr>
    </p:bg>
    <p:spTree>
      <p:nvGrpSpPr>
        <p:cNvPr id="1" name="">
          <a:extLst>
            <a:ext uri="{FF2B5EF4-FFF2-40B4-BE49-F238E27FC236}">
              <a16:creationId xmlns:a16="http://schemas.microsoft.com/office/drawing/2014/main" id="{1AAB8381-D04E-35F5-597D-149EE4BB6CFA}"/>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A5E6AA0D-2C81-3B7D-C101-AE8C9169F297}"/>
              </a:ext>
            </a:extLst>
          </p:cNvPr>
          <p:cNvGrpSpPr/>
          <p:nvPr/>
        </p:nvGrpSpPr>
        <p:grpSpPr>
          <a:xfrm>
            <a:off x="17802738" y="1654020"/>
            <a:ext cx="1315151" cy="1315151"/>
            <a:chOff x="0" y="0"/>
            <a:chExt cx="812800" cy="812800"/>
          </a:xfrm>
        </p:grpSpPr>
        <p:sp>
          <p:nvSpPr>
            <p:cNvPr id="3" name="Freeform 3">
              <a:extLst>
                <a:ext uri="{FF2B5EF4-FFF2-40B4-BE49-F238E27FC236}">
                  <a16:creationId xmlns:a16="http://schemas.microsoft.com/office/drawing/2014/main" id="{8E105596-6B58-DE93-7310-9CEF21190AA1}"/>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66675" cap="sq">
              <a:solidFill>
                <a:srgbClr val="FFE953"/>
              </a:solidFill>
              <a:prstDash val="solid"/>
              <a:miter/>
            </a:ln>
          </p:spPr>
          <p:txBody>
            <a:bodyPr/>
            <a:lstStyle/>
            <a:p>
              <a:endParaRPr lang="en-US"/>
            </a:p>
          </p:txBody>
        </p:sp>
        <p:sp>
          <p:nvSpPr>
            <p:cNvPr id="4" name="TextBox 4">
              <a:extLst>
                <a:ext uri="{FF2B5EF4-FFF2-40B4-BE49-F238E27FC236}">
                  <a16:creationId xmlns:a16="http://schemas.microsoft.com/office/drawing/2014/main" id="{0F142588-01A2-6AB0-925F-30488BC6034F}"/>
                </a:ext>
              </a:extLst>
            </p:cNvPr>
            <p:cNvSpPr txBox="1"/>
            <p:nvPr/>
          </p:nvSpPr>
          <p:spPr>
            <a:xfrm>
              <a:off x="76200" y="66675"/>
              <a:ext cx="660400" cy="669925"/>
            </a:xfrm>
            <a:prstGeom prst="rect">
              <a:avLst/>
            </a:prstGeom>
          </p:spPr>
          <p:txBody>
            <a:bodyPr lIns="50800" tIns="50800" rIns="50800" bIns="50800" rtlCol="0" anchor="ctr"/>
            <a:lstStyle/>
            <a:p>
              <a:pPr marL="0" lvl="0" indent="0" algn="ctr">
                <a:lnSpc>
                  <a:spcPts val="1919"/>
                </a:lnSpc>
                <a:spcBef>
                  <a:spcPct val="0"/>
                </a:spcBef>
              </a:pPr>
              <a:endParaRPr/>
            </a:p>
          </p:txBody>
        </p:sp>
      </p:grpSp>
      <p:grpSp>
        <p:nvGrpSpPr>
          <p:cNvPr id="5" name="Group 5">
            <a:extLst>
              <a:ext uri="{FF2B5EF4-FFF2-40B4-BE49-F238E27FC236}">
                <a16:creationId xmlns:a16="http://schemas.microsoft.com/office/drawing/2014/main" id="{0E7E0D20-D0D2-C7C0-90B2-AACFCEAED28C}"/>
              </a:ext>
            </a:extLst>
          </p:cNvPr>
          <p:cNvGrpSpPr/>
          <p:nvPr/>
        </p:nvGrpSpPr>
        <p:grpSpPr>
          <a:xfrm>
            <a:off x="-813906" y="5973347"/>
            <a:ext cx="1315151" cy="1315151"/>
            <a:chOff x="0" y="0"/>
            <a:chExt cx="812800" cy="812800"/>
          </a:xfrm>
        </p:grpSpPr>
        <p:sp>
          <p:nvSpPr>
            <p:cNvPr id="6" name="Freeform 6">
              <a:extLst>
                <a:ext uri="{FF2B5EF4-FFF2-40B4-BE49-F238E27FC236}">
                  <a16:creationId xmlns:a16="http://schemas.microsoft.com/office/drawing/2014/main" id="{8103CF6C-59C7-5BEE-6330-90FE5B21B594}"/>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66675" cap="sq">
              <a:solidFill>
                <a:srgbClr val="FFE953"/>
              </a:solidFill>
              <a:prstDash val="solid"/>
              <a:miter/>
            </a:ln>
          </p:spPr>
          <p:txBody>
            <a:bodyPr/>
            <a:lstStyle/>
            <a:p>
              <a:endParaRPr lang="en-US"/>
            </a:p>
          </p:txBody>
        </p:sp>
        <p:sp>
          <p:nvSpPr>
            <p:cNvPr id="7" name="TextBox 7">
              <a:extLst>
                <a:ext uri="{FF2B5EF4-FFF2-40B4-BE49-F238E27FC236}">
                  <a16:creationId xmlns:a16="http://schemas.microsoft.com/office/drawing/2014/main" id="{3234D5D3-53A8-8989-336E-75C5991AE9F4}"/>
                </a:ext>
              </a:extLst>
            </p:cNvPr>
            <p:cNvSpPr txBox="1"/>
            <p:nvPr/>
          </p:nvSpPr>
          <p:spPr>
            <a:xfrm>
              <a:off x="76200" y="66675"/>
              <a:ext cx="660400" cy="669925"/>
            </a:xfrm>
            <a:prstGeom prst="rect">
              <a:avLst/>
            </a:prstGeom>
          </p:spPr>
          <p:txBody>
            <a:bodyPr lIns="50800" tIns="50800" rIns="50800" bIns="50800" rtlCol="0" anchor="ctr"/>
            <a:lstStyle/>
            <a:p>
              <a:pPr marL="0" lvl="0" indent="0" algn="ctr">
                <a:lnSpc>
                  <a:spcPts val="1919"/>
                </a:lnSpc>
                <a:spcBef>
                  <a:spcPct val="0"/>
                </a:spcBef>
              </a:pPr>
              <a:endParaRPr/>
            </a:p>
          </p:txBody>
        </p:sp>
      </p:grpSp>
      <p:grpSp>
        <p:nvGrpSpPr>
          <p:cNvPr id="8" name="Group 8">
            <a:extLst>
              <a:ext uri="{FF2B5EF4-FFF2-40B4-BE49-F238E27FC236}">
                <a16:creationId xmlns:a16="http://schemas.microsoft.com/office/drawing/2014/main" id="{490F90B7-06F7-8D92-0613-8D028E08EDDD}"/>
              </a:ext>
            </a:extLst>
          </p:cNvPr>
          <p:cNvGrpSpPr/>
          <p:nvPr/>
        </p:nvGrpSpPr>
        <p:grpSpPr>
          <a:xfrm>
            <a:off x="818836" y="9629424"/>
            <a:ext cx="1315151" cy="1315151"/>
            <a:chOff x="0" y="0"/>
            <a:chExt cx="812800" cy="812800"/>
          </a:xfrm>
        </p:grpSpPr>
        <p:sp>
          <p:nvSpPr>
            <p:cNvPr id="9" name="Freeform 9">
              <a:extLst>
                <a:ext uri="{FF2B5EF4-FFF2-40B4-BE49-F238E27FC236}">
                  <a16:creationId xmlns:a16="http://schemas.microsoft.com/office/drawing/2014/main" id="{48E3FA14-ACBD-1DF0-0046-11D314C9ED2C}"/>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EE9E9"/>
            </a:solidFill>
          </p:spPr>
          <p:txBody>
            <a:bodyPr/>
            <a:lstStyle/>
            <a:p>
              <a:endParaRPr lang="en-US"/>
            </a:p>
          </p:txBody>
        </p:sp>
        <p:sp>
          <p:nvSpPr>
            <p:cNvPr id="10" name="TextBox 10">
              <a:extLst>
                <a:ext uri="{FF2B5EF4-FFF2-40B4-BE49-F238E27FC236}">
                  <a16:creationId xmlns:a16="http://schemas.microsoft.com/office/drawing/2014/main" id="{1FE30A18-6F89-92ED-5E49-3EB15AB3D395}"/>
                </a:ext>
              </a:extLst>
            </p:cNvPr>
            <p:cNvSpPr txBox="1"/>
            <p:nvPr/>
          </p:nvSpPr>
          <p:spPr>
            <a:xfrm>
              <a:off x="76200" y="66675"/>
              <a:ext cx="660400" cy="669925"/>
            </a:xfrm>
            <a:prstGeom prst="rect">
              <a:avLst/>
            </a:prstGeom>
          </p:spPr>
          <p:txBody>
            <a:bodyPr lIns="50800" tIns="50800" rIns="50800" bIns="50800" rtlCol="0" anchor="ctr"/>
            <a:lstStyle/>
            <a:p>
              <a:pPr algn="ctr">
                <a:lnSpc>
                  <a:spcPts val="1919"/>
                </a:lnSpc>
              </a:pPr>
              <a:endParaRPr/>
            </a:p>
          </p:txBody>
        </p:sp>
      </p:grpSp>
      <p:grpSp>
        <p:nvGrpSpPr>
          <p:cNvPr id="11" name="Group 11">
            <a:extLst>
              <a:ext uri="{FF2B5EF4-FFF2-40B4-BE49-F238E27FC236}">
                <a16:creationId xmlns:a16="http://schemas.microsoft.com/office/drawing/2014/main" id="{9040E67F-F946-80CD-92AF-D52AB17203FD}"/>
              </a:ext>
            </a:extLst>
          </p:cNvPr>
          <p:cNvGrpSpPr/>
          <p:nvPr/>
        </p:nvGrpSpPr>
        <p:grpSpPr>
          <a:xfrm>
            <a:off x="1638060" y="8606426"/>
            <a:ext cx="1315151" cy="1315151"/>
            <a:chOff x="0" y="0"/>
            <a:chExt cx="812800" cy="812800"/>
          </a:xfrm>
        </p:grpSpPr>
        <p:sp>
          <p:nvSpPr>
            <p:cNvPr id="12" name="Freeform 12">
              <a:extLst>
                <a:ext uri="{FF2B5EF4-FFF2-40B4-BE49-F238E27FC236}">
                  <a16:creationId xmlns:a16="http://schemas.microsoft.com/office/drawing/2014/main" id="{ECAD5A5A-3857-D06B-1225-734EE5B711BD}"/>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EE9E9"/>
            </a:solidFill>
          </p:spPr>
          <p:txBody>
            <a:bodyPr/>
            <a:lstStyle/>
            <a:p>
              <a:endParaRPr lang="en-US"/>
            </a:p>
          </p:txBody>
        </p:sp>
        <p:sp>
          <p:nvSpPr>
            <p:cNvPr id="13" name="TextBox 13">
              <a:extLst>
                <a:ext uri="{FF2B5EF4-FFF2-40B4-BE49-F238E27FC236}">
                  <a16:creationId xmlns:a16="http://schemas.microsoft.com/office/drawing/2014/main" id="{82A2B5E3-37EC-0E09-0FA9-2076E251E4AF}"/>
                </a:ext>
              </a:extLst>
            </p:cNvPr>
            <p:cNvSpPr txBox="1"/>
            <p:nvPr/>
          </p:nvSpPr>
          <p:spPr>
            <a:xfrm>
              <a:off x="76200" y="66675"/>
              <a:ext cx="660400" cy="669925"/>
            </a:xfrm>
            <a:prstGeom prst="rect">
              <a:avLst/>
            </a:prstGeom>
          </p:spPr>
          <p:txBody>
            <a:bodyPr lIns="50800" tIns="50800" rIns="50800" bIns="50800" rtlCol="0" anchor="ctr"/>
            <a:lstStyle/>
            <a:p>
              <a:pPr algn="ctr">
                <a:lnSpc>
                  <a:spcPts val="1919"/>
                </a:lnSpc>
              </a:pPr>
              <a:endParaRPr/>
            </a:p>
          </p:txBody>
        </p:sp>
      </p:grpSp>
      <p:sp>
        <p:nvSpPr>
          <p:cNvPr id="16" name="TextBox 16">
            <a:extLst>
              <a:ext uri="{FF2B5EF4-FFF2-40B4-BE49-F238E27FC236}">
                <a16:creationId xmlns:a16="http://schemas.microsoft.com/office/drawing/2014/main" id="{92135798-36B7-7A90-F72E-8FAC05AB9434}"/>
              </a:ext>
            </a:extLst>
          </p:cNvPr>
          <p:cNvSpPr txBox="1"/>
          <p:nvPr/>
        </p:nvSpPr>
        <p:spPr>
          <a:xfrm>
            <a:off x="818836" y="1165465"/>
            <a:ext cx="9714757" cy="701346"/>
          </a:xfrm>
          <a:prstGeom prst="rect">
            <a:avLst/>
          </a:prstGeom>
        </p:spPr>
        <p:txBody>
          <a:bodyPr lIns="0" tIns="0" rIns="0" bIns="0" rtlCol="0" anchor="t">
            <a:spAutoFit/>
          </a:bodyPr>
          <a:lstStyle/>
          <a:p>
            <a:pPr marL="0" lvl="0" indent="0" algn="l">
              <a:lnSpc>
                <a:spcPts val="5086"/>
              </a:lnSpc>
              <a:spcBef>
                <a:spcPct val="0"/>
              </a:spcBef>
            </a:pPr>
            <a:r>
              <a:rPr lang="en-US" sz="5480" b="1" dirty="0">
                <a:solidFill>
                  <a:srgbClr val="F5F7F7"/>
                </a:solidFill>
                <a:latin typeface="Garet Bold"/>
                <a:ea typeface="Garet Bold"/>
                <a:cs typeface="Garet Bold"/>
                <a:sym typeface="Garet Bold"/>
              </a:rPr>
              <a:t>Key Features :</a:t>
            </a:r>
          </a:p>
        </p:txBody>
      </p:sp>
      <p:sp>
        <p:nvSpPr>
          <p:cNvPr id="17" name="TextBox 15">
            <a:extLst>
              <a:ext uri="{FF2B5EF4-FFF2-40B4-BE49-F238E27FC236}">
                <a16:creationId xmlns:a16="http://schemas.microsoft.com/office/drawing/2014/main" id="{FE2A22DE-6E1F-A33C-6D94-C7C5DD094B6E}"/>
              </a:ext>
            </a:extLst>
          </p:cNvPr>
          <p:cNvSpPr txBox="1"/>
          <p:nvPr/>
        </p:nvSpPr>
        <p:spPr>
          <a:xfrm>
            <a:off x="818836" y="2283021"/>
            <a:ext cx="11296964" cy="6278642"/>
          </a:xfrm>
          <a:prstGeom prst="rect">
            <a:avLst/>
          </a:prstGeom>
        </p:spPr>
        <p:txBody>
          <a:bodyPr wrap="square" lIns="0" tIns="0" rIns="0" bIns="0" rtlCol="0" anchor="t">
            <a:spAutoFit/>
          </a:bodyPr>
          <a:lstStyle/>
          <a:p>
            <a:pPr marL="342900" indent="-342900">
              <a:buFont typeface="Arial" panose="020B0604020202020204" pitchFamily="34" charset="0"/>
              <a:buChar char="•"/>
            </a:pPr>
            <a:r>
              <a:rPr lang="en-IN" sz="2400" dirty="0">
                <a:solidFill>
                  <a:schemeClr val="bg1"/>
                </a:solidFill>
              </a:rPr>
              <a:t>Fully offline execution (no cloud APIs)</a:t>
            </a:r>
          </a:p>
          <a:p>
            <a:pPr marL="342900" indent="-342900">
              <a:buFont typeface="Arial" panose="020B0604020202020204" pitchFamily="34" charset="0"/>
              <a:buChar char="•"/>
            </a:pPr>
            <a:endParaRPr lang="en-IN" sz="2400" dirty="0">
              <a:solidFill>
                <a:schemeClr val="bg1"/>
              </a:solidFill>
            </a:endParaRPr>
          </a:p>
          <a:p>
            <a:pPr marL="342900" indent="-342900">
              <a:buFont typeface="Arial" panose="020B0604020202020204" pitchFamily="34" charset="0"/>
              <a:buChar char="•"/>
            </a:pPr>
            <a:r>
              <a:rPr lang="en-IN" sz="2400" dirty="0">
                <a:solidFill>
                  <a:schemeClr val="bg1"/>
                </a:solidFill>
              </a:rPr>
              <a:t>Automatic source language detection</a:t>
            </a:r>
          </a:p>
          <a:p>
            <a:pPr marL="342900" indent="-342900">
              <a:buFont typeface="Arial" panose="020B0604020202020204" pitchFamily="34" charset="0"/>
              <a:buChar char="•"/>
            </a:pPr>
            <a:endParaRPr lang="en-IN" sz="2400" dirty="0">
              <a:solidFill>
                <a:schemeClr val="bg1"/>
              </a:solidFill>
            </a:endParaRPr>
          </a:p>
          <a:p>
            <a:pPr marL="342900" indent="-342900">
              <a:buFont typeface="Arial" panose="020B0604020202020204" pitchFamily="34" charset="0"/>
              <a:buChar char="•"/>
            </a:pPr>
            <a:r>
              <a:rPr lang="en-IN" sz="2400" dirty="0">
                <a:solidFill>
                  <a:schemeClr val="bg1"/>
                </a:solidFill>
              </a:rPr>
              <a:t>Silence-aware voice activity detection</a:t>
            </a:r>
          </a:p>
          <a:p>
            <a:pPr marL="342900" indent="-342900">
              <a:buFont typeface="Arial" panose="020B0604020202020204" pitchFamily="34" charset="0"/>
              <a:buChar char="•"/>
            </a:pPr>
            <a:endParaRPr lang="en-IN" sz="2400" dirty="0">
              <a:solidFill>
                <a:schemeClr val="bg1"/>
              </a:solidFill>
            </a:endParaRPr>
          </a:p>
          <a:p>
            <a:pPr marL="342900" indent="-342900">
              <a:buFont typeface="Arial" panose="020B0604020202020204" pitchFamily="34" charset="0"/>
              <a:buChar char="•"/>
            </a:pPr>
            <a:r>
              <a:rPr lang="en-IN" sz="2400" dirty="0">
                <a:solidFill>
                  <a:schemeClr val="bg1"/>
                </a:solidFill>
              </a:rPr>
              <a:t>Noise-robust speech processing</a:t>
            </a:r>
          </a:p>
          <a:p>
            <a:pPr marL="342900" indent="-342900">
              <a:buFont typeface="Arial" panose="020B0604020202020204" pitchFamily="34" charset="0"/>
              <a:buChar char="•"/>
            </a:pPr>
            <a:endParaRPr lang="en-IN" sz="2400" dirty="0">
              <a:solidFill>
                <a:schemeClr val="bg1"/>
              </a:solidFill>
            </a:endParaRPr>
          </a:p>
          <a:p>
            <a:pPr marL="342900" indent="-342900">
              <a:buFont typeface="Arial" panose="020B0604020202020204" pitchFamily="34" charset="0"/>
              <a:buChar char="•"/>
            </a:pPr>
            <a:r>
              <a:rPr lang="en-IN" sz="2400" dirty="0">
                <a:solidFill>
                  <a:schemeClr val="bg1"/>
                </a:solidFill>
              </a:rPr>
              <a:t>Multi-language neural translation</a:t>
            </a:r>
          </a:p>
          <a:p>
            <a:pPr marL="342900" indent="-342900">
              <a:buFont typeface="Arial" panose="020B0604020202020204" pitchFamily="34" charset="0"/>
              <a:buChar char="•"/>
            </a:pPr>
            <a:endParaRPr lang="en-IN" sz="2400" dirty="0">
              <a:solidFill>
                <a:schemeClr val="bg1"/>
              </a:solidFill>
            </a:endParaRPr>
          </a:p>
          <a:p>
            <a:pPr marL="342900" indent="-342900">
              <a:buFont typeface="Arial" panose="020B0604020202020204" pitchFamily="34" charset="0"/>
              <a:buChar char="•"/>
            </a:pPr>
            <a:r>
              <a:rPr lang="en-IN" sz="2400" dirty="0">
                <a:solidFill>
                  <a:schemeClr val="bg1"/>
                </a:solidFill>
              </a:rPr>
              <a:t>Offline text-to-speech synthesis</a:t>
            </a:r>
          </a:p>
          <a:p>
            <a:pPr marL="342900" indent="-342900">
              <a:buFont typeface="Arial" panose="020B0604020202020204" pitchFamily="34" charset="0"/>
              <a:buChar char="•"/>
            </a:pPr>
            <a:endParaRPr lang="en-IN" sz="2400" dirty="0">
              <a:solidFill>
                <a:schemeClr val="bg1"/>
              </a:solidFill>
            </a:endParaRPr>
          </a:p>
          <a:p>
            <a:pPr marL="342900" indent="-342900">
              <a:buFont typeface="Arial" panose="020B0604020202020204" pitchFamily="34" charset="0"/>
              <a:buChar char="•"/>
            </a:pPr>
            <a:r>
              <a:rPr lang="en-IN" sz="2400" dirty="0">
                <a:solidFill>
                  <a:schemeClr val="bg1"/>
                </a:solidFill>
              </a:rPr>
              <a:t>Real-time latency display</a:t>
            </a:r>
          </a:p>
          <a:p>
            <a:pPr marL="342900" indent="-342900">
              <a:buFont typeface="Arial" panose="020B0604020202020204" pitchFamily="34" charset="0"/>
              <a:buChar char="•"/>
            </a:pPr>
            <a:endParaRPr lang="en-IN" sz="2400" dirty="0">
              <a:solidFill>
                <a:schemeClr val="bg1"/>
              </a:solidFill>
            </a:endParaRPr>
          </a:p>
          <a:p>
            <a:pPr marL="342900" indent="-342900">
              <a:buFont typeface="Arial" panose="020B0604020202020204" pitchFamily="34" charset="0"/>
              <a:buChar char="•"/>
            </a:pPr>
            <a:r>
              <a:rPr lang="en-IN" sz="2400" dirty="0">
                <a:solidFill>
                  <a:schemeClr val="bg1"/>
                </a:solidFill>
              </a:rPr>
              <a:t>Dark / Light mode GUI</a:t>
            </a:r>
          </a:p>
          <a:p>
            <a:pPr marL="342900" indent="-342900">
              <a:buFont typeface="Arial" panose="020B0604020202020204" pitchFamily="34" charset="0"/>
              <a:buChar char="•"/>
            </a:pPr>
            <a:endParaRPr lang="en-IN" sz="2400" dirty="0">
              <a:solidFill>
                <a:schemeClr val="bg1"/>
              </a:solidFill>
            </a:endParaRPr>
          </a:p>
          <a:p>
            <a:pPr marL="342900" indent="-342900">
              <a:buFont typeface="Arial" panose="020B0604020202020204" pitchFamily="34" charset="0"/>
              <a:buChar char="•"/>
            </a:pPr>
            <a:r>
              <a:rPr lang="en-IN" sz="2400" dirty="0">
                <a:solidFill>
                  <a:schemeClr val="bg1"/>
                </a:solidFill>
              </a:rPr>
              <a:t>CPU-based execution (no GPU required)</a:t>
            </a:r>
          </a:p>
        </p:txBody>
      </p:sp>
      <p:pic>
        <p:nvPicPr>
          <p:cNvPr id="15" name="Picture 14">
            <a:extLst>
              <a:ext uri="{FF2B5EF4-FFF2-40B4-BE49-F238E27FC236}">
                <a16:creationId xmlns:a16="http://schemas.microsoft.com/office/drawing/2014/main" id="{E5B7F29E-819B-969E-D404-8B1835871B8B}"/>
              </a:ext>
            </a:extLst>
          </p:cNvPr>
          <p:cNvPicPr>
            <a:picLocks noChangeAspect="1"/>
          </p:cNvPicPr>
          <p:nvPr/>
        </p:nvPicPr>
        <p:blipFill>
          <a:blip r:embed="rId2"/>
          <a:stretch>
            <a:fillRect/>
          </a:stretch>
        </p:blipFill>
        <p:spPr>
          <a:xfrm>
            <a:off x="6480470" y="1165465"/>
            <a:ext cx="11270659" cy="7239000"/>
          </a:xfrm>
          <a:prstGeom prst="rect">
            <a:avLst/>
          </a:prstGeom>
        </p:spPr>
      </p:pic>
    </p:spTree>
    <p:extLst>
      <p:ext uri="{BB962C8B-B14F-4D97-AF65-F5344CB8AC3E}">
        <p14:creationId xmlns:p14="http://schemas.microsoft.com/office/powerpoint/2010/main" val="29141585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E2024"/>
        </a:solidFill>
        <a:effectLst/>
      </p:bgPr>
    </p:bg>
    <p:spTree>
      <p:nvGrpSpPr>
        <p:cNvPr id="1" name=""/>
        <p:cNvGrpSpPr/>
        <p:nvPr/>
      </p:nvGrpSpPr>
      <p:grpSpPr>
        <a:xfrm>
          <a:off x="0" y="0"/>
          <a:ext cx="0" cy="0"/>
          <a:chOff x="0" y="0"/>
          <a:chExt cx="0" cy="0"/>
        </a:xfrm>
      </p:grpSpPr>
      <p:grpSp>
        <p:nvGrpSpPr>
          <p:cNvPr id="2" name="Group 2"/>
          <p:cNvGrpSpPr/>
          <p:nvPr/>
        </p:nvGrpSpPr>
        <p:grpSpPr>
          <a:xfrm>
            <a:off x="17802738" y="1654020"/>
            <a:ext cx="1315151" cy="1315151"/>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66675" cap="sq">
              <a:solidFill>
                <a:srgbClr val="FFE953"/>
              </a:solidFill>
              <a:prstDash val="solid"/>
              <a:miter/>
            </a:ln>
          </p:spPr>
          <p:txBody>
            <a:bodyPr/>
            <a:lstStyle/>
            <a:p>
              <a:endParaRPr lang="en-US"/>
            </a:p>
          </p:txBody>
        </p:sp>
        <p:sp>
          <p:nvSpPr>
            <p:cNvPr id="4" name="TextBox 4"/>
            <p:cNvSpPr txBox="1"/>
            <p:nvPr/>
          </p:nvSpPr>
          <p:spPr>
            <a:xfrm>
              <a:off x="76200" y="66675"/>
              <a:ext cx="660400" cy="669925"/>
            </a:xfrm>
            <a:prstGeom prst="rect">
              <a:avLst/>
            </a:prstGeom>
          </p:spPr>
          <p:txBody>
            <a:bodyPr lIns="50800" tIns="50800" rIns="50800" bIns="50800" rtlCol="0" anchor="ctr"/>
            <a:lstStyle/>
            <a:p>
              <a:pPr marL="0" lvl="0" indent="0" algn="ctr">
                <a:lnSpc>
                  <a:spcPts val="1919"/>
                </a:lnSpc>
                <a:spcBef>
                  <a:spcPct val="0"/>
                </a:spcBef>
              </a:pPr>
              <a:endParaRPr/>
            </a:p>
          </p:txBody>
        </p:sp>
      </p:grpSp>
      <p:grpSp>
        <p:nvGrpSpPr>
          <p:cNvPr id="5" name="Group 5"/>
          <p:cNvGrpSpPr/>
          <p:nvPr/>
        </p:nvGrpSpPr>
        <p:grpSpPr>
          <a:xfrm>
            <a:off x="-813906" y="5973347"/>
            <a:ext cx="1315151" cy="1315151"/>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66675" cap="sq">
              <a:solidFill>
                <a:srgbClr val="FFE953"/>
              </a:solidFill>
              <a:prstDash val="solid"/>
              <a:miter/>
            </a:ln>
          </p:spPr>
          <p:txBody>
            <a:bodyPr/>
            <a:lstStyle/>
            <a:p>
              <a:endParaRPr lang="en-US"/>
            </a:p>
          </p:txBody>
        </p:sp>
        <p:sp>
          <p:nvSpPr>
            <p:cNvPr id="7" name="TextBox 7"/>
            <p:cNvSpPr txBox="1"/>
            <p:nvPr/>
          </p:nvSpPr>
          <p:spPr>
            <a:xfrm>
              <a:off x="76200" y="66675"/>
              <a:ext cx="660400" cy="669925"/>
            </a:xfrm>
            <a:prstGeom prst="rect">
              <a:avLst/>
            </a:prstGeom>
          </p:spPr>
          <p:txBody>
            <a:bodyPr lIns="50800" tIns="50800" rIns="50800" bIns="50800" rtlCol="0" anchor="ctr"/>
            <a:lstStyle/>
            <a:p>
              <a:pPr marL="0" lvl="0" indent="0" algn="ctr">
                <a:lnSpc>
                  <a:spcPts val="1919"/>
                </a:lnSpc>
                <a:spcBef>
                  <a:spcPct val="0"/>
                </a:spcBef>
              </a:pPr>
              <a:endParaRPr/>
            </a:p>
          </p:txBody>
        </p:sp>
      </p:grpSp>
      <p:grpSp>
        <p:nvGrpSpPr>
          <p:cNvPr id="8" name="Group 8"/>
          <p:cNvGrpSpPr/>
          <p:nvPr/>
        </p:nvGrpSpPr>
        <p:grpSpPr>
          <a:xfrm>
            <a:off x="818836" y="9629424"/>
            <a:ext cx="1315151" cy="1315151"/>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EE9E9"/>
            </a:solidFill>
          </p:spPr>
          <p:txBody>
            <a:bodyPr/>
            <a:lstStyle/>
            <a:p>
              <a:endParaRPr lang="en-US"/>
            </a:p>
          </p:txBody>
        </p:sp>
        <p:sp>
          <p:nvSpPr>
            <p:cNvPr id="10" name="TextBox 10"/>
            <p:cNvSpPr txBox="1"/>
            <p:nvPr/>
          </p:nvSpPr>
          <p:spPr>
            <a:xfrm>
              <a:off x="76200" y="66675"/>
              <a:ext cx="660400" cy="669925"/>
            </a:xfrm>
            <a:prstGeom prst="rect">
              <a:avLst/>
            </a:prstGeom>
          </p:spPr>
          <p:txBody>
            <a:bodyPr lIns="50800" tIns="50800" rIns="50800" bIns="50800" rtlCol="0" anchor="ctr"/>
            <a:lstStyle/>
            <a:p>
              <a:pPr algn="ctr">
                <a:lnSpc>
                  <a:spcPts val="1919"/>
                </a:lnSpc>
              </a:pPr>
              <a:endParaRPr/>
            </a:p>
          </p:txBody>
        </p:sp>
      </p:grpSp>
      <p:grpSp>
        <p:nvGrpSpPr>
          <p:cNvPr id="11" name="Group 11"/>
          <p:cNvGrpSpPr/>
          <p:nvPr/>
        </p:nvGrpSpPr>
        <p:grpSpPr>
          <a:xfrm>
            <a:off x="1638060" y="8606426"/>
            <a:ext cx="1315151" cy="1315151"/>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EE9E9"/>
            </a:solidFill>
          </p:spPr>
          <p:txBody>
            <a:bodyPr/>
            <a:lstStyle/>
            <a:p>
              <a:endParaRPr lang="en-US"/>
            </a:p>
          </p:txBody>
        </p:sp>
        <p:sp>
          <p:nvSpPr>
            <p:cNvPr id="13" name="TextBox 13"/>
            <p:cNvSpPr txBox="1"/>
            <p:nvPr/>
          </p:nvSpPr>
          <p:spPr>
            <a:xfrm>
              <a:off x="76200" y="66675"/>
              <a:ext cx="660400" cy="669925"/>
            </a:xfrm>
            <a:prstGeom prst="rect">
              <a:avLst/>
            </a:prstGeom>
          </p:spPr>
          <p:txBody>
            <a:bodyPr lIns="50800" tIns="50800" rIns="50800" bIns="50800" rtlCol="0" anchor="ctr"/>
            <a:lstStyle/>
            <a:p>
              <a:pPr algn="ctr">
                <a:lnSpc>
                  <a:spcPts val="1919"/>
                </a:lnSpc>
              </a:pPr>
              <a:endParaRPr/>
            </a:p>
          </p:txBody>
        </p:sp>
      </p:grpSp>
      <p:sp>
        <p:nvSpPr>
          <p:cNvPr id="15" name="TextBox 15"/>
          <p:cNvSpPr txBox="1"/>
          <p:nvPr/>
        </p:nvSpPr>
        <p:spPr>
          <a:xfrm>
            <a:off x="1028700" y="491744"/>
            <a:ext cx="8834953" cy="684226"/>
          </a:xfrm>
          <a:prstGeom prst="rect">
            <a:avLst/>
          </a:prstGeom>
        </p:spPr>
        <p:txBody>
          <a:bodyPr lIns="0" tIns="0" rIns="0" bIns="0" rtlCol="0" anchor="t">
            <a:spAutoFit/>
          </a:bodyPr>
          <a:lstStyle/>
          <a:p>
            <a:pPr marL="0" lvl="0" indent="0" algn="l">
              <a:lnSpc>
                <a:spcPts val="5086"/>
              </a:lnSpc>
              <a:spcBef>
                <a:spcPct val="0"/>
              </a:spcBef>
            </a:pPr>
            <a:r>
              <a:rPr lang="en-US" sz="5036" b="1" dirty="0">
                <a:solidFill>
                  <a:srgbClr val="F5F7F7"/>
                </a:solidFill>
                <a:latin typeface="Garet Bold"/>
                <a:ea typeface="Garet Bold"/>
                <a:cs typeface="Garet Bold"/>
                <a:sym typeface="Garet Bold"/>
              </a:rPr>
              <a:t>SYSTEM ARCHITECTURE :</a:t>
            </a:r>
          </a:p>
        </p:txBody>
      </p:sp>
      <p:pic>
        <p:nvPicPr>
          <p:cNvPr id="17" name="Picture 16">
            <a:extLst>
              <a:ext uri="{FF2B5EF4-FFF2-40B4-BE49-F238E27FC236}">
                <a16:creationId xmlns:a16="http://schemas.microsoft.com/office/drawing/2014/main" id="{F99CED86-E54E-35B0-218A-CC43626231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61355" y="1943100"/>
            <a:ext cx="14774045" cy="617220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E2024"/>
        </a:solidFill>
        <a:effectLst/>
      </p:bgPr>
    </p:bg>
    <p:spTree>
      <p:nvGrpSpPr>
        <p:cNvPr id="1" name="">
          <a:extLst>
            <a:ext uri="{FF2B5EF4-FFF2-40B4-BE49-F238E27FC236}">
              <a16:creationId xmlns:a16="http://schemas.microsoft.com/office/drawing/2014/main" id="{4251A05A-29F1-829E-8191-00B324C40919}"/>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1BF8C907-9745-F44A-8856-63E41C13B12D}"/>
              </a:ext>
            </a:extLst>
          </p:cNvPr>
          <p:cNvGrpSpPr/>
          <p:nvPr/>
        </p:nvGrpSpPr>
        <p:grpSpPr>
          <a:xfrm>
            <a:off x="17802738" y="1654020"/>
            <a:ext cx="1315151" cy="1315151"/>
            <a:chOff x="0" y="0"/>
            <a:chExt cx="812800" cy="812800"/>
          </a:xfrm>
        </p:grpSpPr>
        <p:sp>
          <p:nvSpPr>
            <p:cNvPr id="3" name="Freeform 3">
              <a:extLst>
                <a:ext uri="{FF2B5EF4-FFF2-40B4-BE49-F238E27FC236}">
                  <a16:creationId xmlns:a16="http://schemas.microsoft.com/office/drawing/2014/main" id="{1386D325-6EFF-2748-E09A-2A49881D16D9}"/>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66675" cap="sq">
              <a:solidFill>
                <a:srgbClr val="FFE953"/>
              </a:solidFill>
              <a:prstDash val="solid"/>
              <a:miter/>
            </a:ln>
          </p:spPr>
          <p:txBody>
            <a:bodyPr/>
            <a:lstStyle/>
            <a:p>
              <a:endParaRPr lang="en-US"/>
            </a:p>
          </p:txBody>
        </p:sp>
        <p:sp>
          <p:nvSpPr>
            <p:cNvPr id="4" name="TextBox 4">
              <a:extLst>
                <a:ext uri="{FF2B5EF4-FFF2-40B4-BE49-F238E27FC236}">
                  <a16:creationId xmlns:a16="http://schemas.microsoft.com/office/drawing/2014/main" id="{A897EA62-B0BF-9F7C-7205-43F4FC65F71F}"/>
                </a:ext>
              </a:extLst>
            </p:cNvPr>
            <p:cNvSpPr txBox="1"/>
            <p:nvPr/>
          </p:nvSpPr>
          <p:spPr>
            <a:xfrm>
              <a:off x="76200" y="66675"/>
              <a:ext cx="660400" cy="669925"/>
            </a:xfrm>
            <a:prstGeom prst="rect">
              <a:avLst/>
            </a:prstGeom>
          </p:spPr>
          <p:txBody>
            <a:bodyPr lIns="50800" tIns="50800" rIns="50800" bIns="50800" rtlCol="0" anchor="ctr"/>
            <a:lstStyle/>
            <a:p>
              <a:pPr marL="0" lvl="0" indent="0" algn="ctr">
                <a:lnSpc>
                  <a:spcPts val="1919"/>
                </a:lnSpc>
                <a:spcBef>
                  <a:spcPct val="0"/>
                </a:spcBef>
              </a:pPr>
              <a:endParaRPr/>
            </a:p>
          </p:txBody>
        </p:sp>
      </p:grpSp>
      <p:grpSp>
        <p:nvGrpSpPr>
          <p:cNvPr id="5" name="Group 5">
            <a:extLst>
              <a:ext uri="{FF2B5EF4-FFF2-40B4-BE49-F238E27FC236}">
                <a16:creationId xmlns:a16="http://schemas.microsoft.com/office/drawing/2014/main" id="{214506E5-B726-CC53-5C66-9854A258DFD7}"/>
              </a:ext>
            </a:extLst>
          </p:cNvPr>
          <p:cNvGrpSpPr/>
          <p:nvPr/>
        </p:nvGrpSpPr>
        <p:grpSpPr>
          <a:xfrm>
            <a:off x="-813906" y="5973347"/>
            <a:ext cx="1315151" cy="1315151"/>
            <a:chOff x="0" y="0"/>
            <a:chExt cx="812800" cy="812800"/>
          </a:xfrm>
        </p:grpSpPr>
        <p:sp>
          <p:nvSpPr>
            <p:cNvPr id="6" name="Freeform 6">
              <a:extLst>
                <a:ext uri="{FF2B5EF4-FFF2-40B4-BE49-F238E27FC236}">
                  <a16:creationId xmlns:a16="http://schemas.microsoft.com/office/drawing/2014/main" id="{61A35B93-4487-0725-76DF-465A3CAEFEDB}"/>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66675" cap="sq">
              <a:solidFill>
                <a:srgbClr val="FFE953"/>
              </a:solidFill>
              <a:prstDash val="solid"/>
              <a:miter/>
            </a:ln>
          </p:spPr>
          <p:txBody>
            <a:bodyPr/>
            <a:lstStyle/>
            <a:p>
              <a:endParaRPr lang="en-US"/>
            </a:p>
          </p:txBody>
        </p:sp>
        <p:sp>
          <p:nvSpPr>
            <p:cNvPr id="7" name="TextBox 7">
              <a:extLst>
                <a:ext uri="{FF2B5EF4-FFF2-40B4-BE49-F238E27FC236}">
                  <a16:creationId xmlns:a16="http://schemas.microsoft.com/office/drawing/2014/main" id="{ABA1D233-D936-48E8-9C6C-3C917466D493}"/>
                </a:ext>
              </a:extLst>
            </p:cNvPr>
            <p:cNvSpPr txBox="1"/>
            <p:nvPr/>
          </p:nvSpPr>
          <p:spPr>
            <a:xfrm>
              <a:off x="76200" y="66675"/>
              <a:ext cx="660400" cy="669925"/>
            </a:xfrm>
            <a:prstGeom prst="rect">
              <a:avLst/>
            </a:prstGeom>
          </p:spPr>
          <p:txBody>
            <a:bodyPr lIns="50800" tIns="50800" rIns="50800" bIns="50800" rtlCol="0" anchor="ctr"/>
            <a:lstStyle/>
            <a:p>
              <a:pPr marL="0" lvl="0" indent="0" algn="ctr">
                <a:lnSpc>
                  <a:spcPts val="1919"/>
                </a:lnSpc>
                <a:spcBef>
                  <a:spcPct val="0"/>
                </a:spcBef>
              </a:pPr>
              <a:endParaRPr/>
            </a:p>
          </p:txBody>
        </p:sp>
      </p:grpSp>
      <p:grpSp>
        <p:nvGrpSpPr>
          <p:cNvPr id="8" name="Group 8">
            <a:extLst>
              <a:ext uri="{FF2B5EF4-FFF2-40B4-BE49-F238E27FC236}">
                <a16:creationId xmlns:a16="http://schemas.microsoft.com/office/drawing/2014/main" id="{FFA6F40C-508A-A24E-7B13-6CAA2D5A9A82}"/>
              </a:ext>
            </a:extLst>
          </p:cNvPr>
          <p:cNvGrpSpPr/>
          <p:nvPr/>
        </p:nvGrpSpPr>
        <p:grpSpPr>
          <a:xfrm>
            <a:off x="818836" y="9629424"/>
            <a:ext cx="1315151" cy="1315151"/>
            <a:chOff x="0" y="0"/>
            <a:chExt cx="812800" cy="812800"/>
          </a:xfrm>
        </p:grpSpPr>
        <p:sp>
          <p:nvSpPr>
            <p:cNvPr id="9" name="Freeform 9">
              <a:extLst>
                <a:ext uri="{FF2B5EF4-FFF2-40B4-BE49-F238E27FC236}">
                  <a16:creationId xmlns:a16="http://schemas.microsoft.com/office/drawing/2014/main" id="{720C87A5-A98B-E479-B89C-229A8BCE1405}"/>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EE9E9"/>
            </a:solidFill>
          </p:spPr>
          <p:txBody>
            <a:bodyPr/>
            <a:lstStyle/>
            <a:p>
              <a:endParaRPr lang="en-US"/>
            </a:p>
          </p:txBody>
        </p:sp>
        <p:sp>
          <p:nvSpPr>
            <p:cNvPr id="10" name="TextBox 10">
              <a:extLst>
                <a:ext uri="{FF2B5EF4-FFF2-40B4-BE49-F238E27FC236}">
                  <a16:creationId xmlns:a16="http://schemas.microsoft.com/office/drawing/2014/main" id="{69B206B6-24AC-9BA0-D5FF-17E866A9DCDF}"/>
                </a:ext>
              </a:extLst>
            </p:cNvPr>
            <p:cNvSpPr txBox="1"/>
            <p:nvPr/>
          </p:nvSpPr>
          <p:spPr>
            <a:xfrm>
              <a:off x="76200" y="66675"/>
              <a:ext cx="660400" cy="669925"/>
            </a:xfrm>
            <a:prstGeom prst="rect">
              <a:avLst/>
            </a:prstGeom>
          </p:spPr>
          <p:txBody>
            <a:bodyPr lIns="50800" tIns="50800" rIns="50800" bIns="50800" rtlCol="0" anchor="ctr"/>
            <a:lstStyle/>
            <a:p>
              <a:pPr algn="ctr">
                <a:lnSpc>
                  <a:spcPts val="1919"/>
                </a:lnSpc>
              </a:pPr>
              <a:endParaRPr/>
            </a:p>
          </p:txBody>
        </p:sp>
      </p:grpSp>
      <p:grpSp>
        <p:nvGrpSpPr>
          <p:cNvPr id="11" name="Group 11">
            <a:extLst>
              <a:ext uri="{FF2B5EF4-FFF2-40B4-BE49-F238E27FC236}">
                <a16:creationId xmlns:a16="http://schemas.microsoft.com/office/drawing/2014/main" id="{A3579A92-5341-1191-270D-84409C33CBDE}"/>
              </a:ext>
            </a:extLst>
          </p:cNvPr>
          <p:cNvGrpSpPr/>
          <p:nvPr/>
        </p:nvGrpSpPr>
        <p:grpSpPr>
          <a:xfrm>
            <a:off x="1638060" y="8606426"/>
            <a:ext cx="1315151" cy="1315151"/>
            <a:chOff x="0" y="0"/>
            <a:chExt cx="812800" cy="812800"/>
          </a:xfrm>
        </p:grpSpPr>
        <p:sp>
          <p:nvSpPr>
            <p:cNvPr id="12" name="Freeform 12">
              <a:extLst>
                <a:ext uri="{FF2B5EF4-FFF2-40B4-BE49-F238E27FC236}">
                  <a16:creationId xmlns:a16="http://schemas.microsoft.com/office/drawing/2014/main" id="{E3BFC59B-A542-D556-91AA-1D162CBB474E}"/>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EE9E9"/>
            </a:solidFill>
          </p:spPr>
          <p:txBody>
            <a:bodyPr/>
            <a:lstStyle/>
            <a:p>
              <a:endParaRPr lang="en-US"/>
            </a:p>
          </p:txBody>
        </p:sp>
        <p:sp>
          <p:nvSpPr>
            <p:cNvPr id="13" name="TextBox 13">
              <a:extLst>
                <a:ext uri="{FF2B5EF4-FFF2-40B4-BE49-F238E27FC236}">
                  <a16:creationId xmlns:a16="http://schemas.microsoft.com/office/drawing/2014/main" id="{DCD46CFF-E1D8-7437-5939-9B309D8EA7B8}"/>
                </a:ext>
              </a:extLst>
            </p:cNvPr>
            <p:cNvSpPr txBox="1"/>
            <p:nvPr/>
          </p:nvSpPr>
          <p:spPr>
            <a:xfrm>
              <a:off x="76200" y="66675"/>
              <a:ext cx="660400" cy="669925"/>
            </a:xfrm>
            <a:prstGeom prst="rect">
              <a:avLst/>
            </a:prstGeom>
          </p:spPr>
          <p:txBody>
            <a:bodyPr lIns="50800" tIns="50800" rIns="50800" bIns="50800" rtlCol="0" anchor="ctr"/>
            <a:lstStyle/>
            <a:p>
              <a:pPr algn="ctr">
                <a:lnSpc>
                  <a:spcPts val="1919"/>
                </a:lnSpc>
              </a:pPr>
              <a:endParaRPr/>
            </a:p>
          </p:txBody>
        </p:sp>
      </p:grpSp>
      <p:sp>
        <p:nvSpPr>
          <p:cNvPr id="15" name="TextBox 15">
            <a:extLst>
              <a:ext uri="{FF2B5EF4-FFF2-40B4-BE49-F238E27FC236}">
                <a16:creationId xmlns:a16="http://schemas.microsoft.com/office/drawing/2014/main" id="{F1F8C049-C172-11BD-AF99-55C433094118}"/>
              </a:ext>
            </a:extLst>
          </p:cNvPr>
          <p:cNvSpPr txBox="1"/>
          <p:nvPr/>
        </p:nvSpPr>
        <p:spPr>
          <a:xfrm>
            <a:off x="1028700" y="491744"/>
            <a:ext cx="8834953" cy="684226"/>
          </a:xfrm>
          <a:prstGeom prst="rect">
            <a:avLst/>
          </a:prstGeom>
        </p:spPr>
        <p:txBody>
          <a:bodyPr lIns="0" tIns="0" rIns="0" bIns="0" rtlCol="0" anchor="t">
            <a:spAutoFit/>
          </a:bodyPr>
          <a:lstStyle/>
          <a:p>
            <a:pPr marL="0" lvl="0" indent="0" algn="l">
              <a:lnSpc>
                <a:spcPts val="5086"/>
              </a:lnSpc>
              <a:spcBef>
                <a:spcPct val="0"/>
              </a:spcBef>
            </a:pPr>
            <a:r>
              <a:rPr lang="en-US" sz="5036" b="1" dirty="0">
                <a:solidFill>
                  <a:srgbClr val="F5F7F7"/>
                </a:solidFill>
                <a:latin typeface="Garet Bold"/>
                <a:ea typeface="Garet Bold"/>
                <a:cs typeface="Garet Bold"/>
                <a:sym typeface="Garet Bold"/>
              </a:rPr>
              <a:t>Audio Acquisition &amp; VAD :</a:t>
            </a:r>
          </a:p>
        </p:txBody>
      </p:sp>
      <p:pic>
        <p:nvPicPr>
          <p:cNvPr id="16" name="Picture 15">
            <a:extLst>
              <a:ext uri="{FF2B5EF4-FFF2-40B4-BE49-F238E27FC236}">
                <a16:creationId xmlns:a16="http://schemas.microsoft.com/office/drawing/2014/main" id="{38127CD8-EC9D-9346-BCB7-49D2ADFA80B0}"/>
              </a:ext>
            </a:extLst>
          </p:cNvPr>
          <p:cNvPicPr>
            <a:picLocks noChangeAspect="1"/>
          </p:cNvPicPr>
          <p:nvPr/>
        </p:nvPicPr>
        <p:blipFill>
          <a:blip r:embed="rId2"/>
          <a:stretch>
            <a:fillRect/>
          </a:stretch>
        </p:blipFill>
        <p:spPr>
          <a:xfrm>
            <a:off x="1950790" y="1721320"/>
            <a:ext cx="14386419" cy="6481490"/>
          </a:xfrm>
          <a:prstGeom prst="rect">
            <a:avLst/>
          </a:prstGeom>
        </p:spPr>
      </p:pic>
    </p:spTree>
    <p:extLst>
      <p:ext uri="{BB962C8B-B14F-4D97-AF65-F5344CB8AC3E}">
        <p14:creationId xmlns:p14="http://schemas.microsoft.com/office/powerpoint/2010/main" val="10434380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E2024"/>
        </a:solidFill>
        <a:effectLst/>
      </p:bgPr>
    </p:bg>
    <p:spTree>
      <p:nvGrpSpPr>
        <p:cNvPr id="1" name="">
          <a:extLst>
            <a:ext uri="{FF2B5EF4-FFF2-40B4-BE49-F238E27FC236}">
              <a16:creationId xmlns:a16="http://schemas.microsoft.com/office/drawing/2014/main" id="{6125A510-5069-D51A-9D67-3336F2990853}"/>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F3B74546-9418-5648-ED86-0803123315E4}"/>
              </a:ext>
            </a:extLst>
          </p:cNvPr>
          <p:cNvGrpSpPr/>
          <p:nvPr/>
        </p:nvGrpSpPr>
        <p:grpSpPr>
          <a:xfrm>
            <a:off x="17802738" y="1654020"/>
            <a:ext cx="1315151" cy="1315151"/>
            <a:chOff x="0" y="0"/>
            <a:chExt cx="812800" cy="812800"/>
          </a:xfrm>
        </p:grpSpPr>
        <p:sp>
          <p:nvSpPr>
            <p:cNvPr id="3" name="Freeform 3">
              <a:extLst>
                <a:ext uri="{FF2B5EF4-FFF2-40B4-BE49-F238E27FC236}">
                  <a16:creationId xmlns:a16="http://schemas.microsoft.com/office/drawing/2014/main" id="{B3376F38-6812-7D15-0AEC-410F44EEDDB4}"/>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66675" cap="sq">
              <a:solidFill>
                <a:srgbClr val="FFE953"/>
              </a:solidFill>
              <a:prstDash val="solid"/>
              <a:miter/>
            </a:ln>
          </p:spPr>
          <p:txBody>
            <a:bodyPr/>
            <a:lstStyle/>
            <a:p>
              <a:endParaRPr lang="en-US"/>
            </a:p>
          </p:txBody>
        </p:sp>
        <p:sp>
          <p:nvSpPr>
            <p:cNvPr id="4" name="TextBox 4">
              <a:extLst>
                <a:ext uri="{FF2B5EF4-FFF2-40B4-BE49-F238E27FC236}">
                  <a16:creationId xmlns:a16="http://schemas.microsoft.com/office/drawing/2014/main" id="{9191A11B-5588-FFD5-E1A1-EAD8D7EFBF6B}"/>
                </a:ext>
              </a:extLst>
            </p:cNvPr>
            <p:cNvSpPr txBox="1"/>
            <p:nvPr/>
          </p:nvSpPr>
          <p:spPr>
            <a:xfrm>
              <a:off x="76200" y="66675"/>
              <a:ext cx="660400" cy="669925"/>
            </a:xfrm>
            <a:prstGeom prst="rect">
              <a:avLst/>
            </a:prstGeom>
          </p:spPr>
          <p:txBody>
            <a:bodyPr lIns="50800" tIns="50800" rIns="50800" bIns="50800" rtlCol="0" anchor="ctr"/>
            <a:lstStyle/>
            <a:p>
              <a:pPr marL="0" lvl="0" indent="0" algn="ctr">
                <a:lnSpc>
                  <a:spcPts val="1919"/>
                </a:lnSpc>
                <a:spcBef>
                  <a:spcPct val="0"/>
                </a:spcBef>
              </a:pPr>
              <a:endParaRPr/>
            </a:p>
          </p:txBody>
        </p:sp>
      </p:grpSp>
      <p:grpSp>
        <p:nvGrpSpPr>
          <p:cNvPr id="5" name="Group 5">
            <a:extLst>
              <a:ext uri="{FF2B5EF4-FFF2-40B4-BE49-F238E27FC236}">
                <a16:creationId xmlns:a16="http://schemas.microsoft.com/office/drawing/2014/main" id="{8A872ADD-F65E-6C98-2BBD-C24CDFDDFAD8}"/>
              </a:ext>
            </a:extLst>
          </p:cNvPr>
          <p:cNvGrpSpPr/>
          <p:nvPr/>
        </p:nvGrpSpPr>
        <p:grpSpPr>
          <a:xfrm>
            <a:off x="-813906" y="5973347"/>
            <a:ext cx="1315151" cy="1315151"/>
            <a:chOff x="0" y="0"/>
            <a:chExt cx="812800" cy="812800"/>
          </a:xfrm>
        </p:grpSpPr>
        <p:sp>
          <p:nvSpPr>
            <p:cNvPr id="6" name="Freeform 6">
              <a:extLst>
                <a:ext uri="{FF2B5EF4-FFF2-40B4-BE49-F238E27FC236}">
                  <a16:creationId xmlns:a16="http://schemas.microsoft.com/office/drawing/2014/main" id="{F66A9DD9-FFB3-0E8A-AE32-99936E450179}"/>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66675" cap="sq">
              <a:solidFill>
                <a:srgbClr val="FFE953"/>
              </a:solidFill>
              <a:prstDash val="solid"/>
              <a:miter/>
            </a:ln>
          </p:spPr>
          <p:txBody>
            <a:bodyPr/>
            <a:lstStyle/>
            <a:p>
              <a:endParaRPr lang="en-US"/>
            </a:p>
          </p:txBody>
        </p:sp>
        <p:sp>
          <p:nvSpPr>
            <p:cNvPr id="7" name="TextBox 7">
              <a:extLst>
                <a:ext uri="{FF2B5EF4-FFF2-40B4-BE49-F238E27FC236}">
                  <a16:creationId xmlns:a16="http://schemas.microsoft.com/office/drawing/2014/main" id="{D296F302-7A90-305E-AC7B-606202225256}"/>
                </a:ext>
              </a:extLst>
            </p:cNvPr>
            <p:cNvSpPr txBox="1"/>
            <p:nvPr/>
          </p:nvSpPr>
          <p:spPr>
            <a:xfrm>
              <a:off x="76200" y="66675"/>
              <a:ext cx="660400" cy="669925"/>
            </a:xfrm>
            <a:prstGeom prst="rect">
              <a:avLst/>
            </a:prstGeom>
          </p:spPr>
          <p:txBody>
            <a:bodyPr lIns="50800" tIns="50800" rIns="50800" bIns="50800" rtlCol="0" anchor="ctr"/>
            <a:lstStyle/>
            <a:p>
              <a:pPr marL="0" lvl="0" indent="0" algn="ctr">
                <a:lnSpc>
                  <a:spcPts val="1919"/>
                </a:lnSpc>
                <a:spcBef>
                  <a:spcPct val="0"/>
                </a:spcBef>
              </a:pPr>
              <a:endParaRPr/>
            </a:p>
          </p:txBody>
        </p:sp>
      </p:grpSp>
      <p:grpSp>
        <p:nvGrpSpPr>
          <p:cNvPr id="8" name="Group 8">
            <a:extLst>
              <a:ext uri="{FF2B5EF4-FFF2-40B4-BE49-F238E27FC236}">
                <a16:creationId xmlns:a16="http://schemas.microsoft.com/office/drawing/2014/main" id="{DEF9278A-1094-DC40-76E9-261C20C0097D}"/>
              </a:ext>
            </a:extLst>
          </p:cNvPr>
          <p:cNvGrpSpPr/>
          <p:nvPr/>
        </p:nvGrpSpPr>
        <p:grpSpPr>
          <a:xfrm>
            <a:off x="818836" y="9629424"/>
            <a:ext cx="1315151" cy="1315151"/>
            <a:chOff x="0" y="0"/>
            <a:chExt cx="812800" cy="812800"/>
          </a:xfrm>
        </p:grpSpPr>
        <p:sp>
          <p:nvSpPr>
            <p:cNvPr id="9" name="Freeform 9">
              <a:extLst>
                <a:ext uri="{FF2B5EF4-FFF2-40B4-BE49-F238E27FC236}">
                  <a16:creationId xmlns:a16="http://schemas.microsoft.com/office/drawing/2014/main" id="{4FD04C7B-0D41-C635-559C-63C7022E5FD8}"/>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EE9E9"/>
            </a:solidFill>
          </p:spPr>
          <p:txBody>
            <a:bodyPr/>
            <a:lstStyle/>
            <a:p>
              <a:endParaRPr lang="en-US"/>
            </a:p>
          </p:txBody>
        </p:sp>
        <p:sp>
          <p:nvSpPr>
            <p:cNvPr id="10" name="TextBox 10">
              <a:extLst>
                <a:ext uri="{FF2B5EF4-FFF2-40B4-BE49-F238E27FC236}">
                  <a16:creationId xmlns:a16="http://schemas.microsoft.com/office/drawing/2014/main" id="{9CD09CA6-E220-E3C2-445B-3B85448C3300}"/>
                </a:ext>
              </a:extLst>
            </p:cNvPr>
            <p:cNvSpPr txBox="1"/>
            <p:nvPr/>
          </p:nvSpPr>
          <p:spPr>
            <a:xfrm>
              <a:off x="76200" y="66675"/>
              <a:ext cx="660400" cy="669925"/>
            </a:xfrm>
            <a:prstGeom prst="rect">
              <a:avLst/>
            </a:prstGeom>
          </p:spPr>
          <p:txBody>
            <a:bodyPr lIns="50800" tIns="50800" rIns="50800" bIns="50800" rtlCol="0" anchor="ctr"/>
            <a:lstStyle/>
            <a:p>
              <a:pPr algn="ctr">
                <a:lnSpc>
                  <a:spcPts val="1919"/>
                </a:lnSpc>
              </a:pPr>
              <a:endParaRPr/>
            </a:p>
          </p:txBody>
        </p:sp>
      </p:grpSp>
      <p:grpSp>
        <p:nvGrpSpPr>
          <p:cNvPr id="11" name="Group 11">
            <a:extLst>
              <a:ext uri="{FF2B5EF4-FFF2-40B4-BE49-F238E27FC236}">
                <a16:creationId xmlns:a16="http://schemas.microsoft.com/office/drawing/2014/main" id="{7D21BB38-9487-EFB6-F8BB-FD226368F14A}"/>
              </a:ext>
            </a:extLst>
          </p:cNvPr>
          <p:cNvGrpSpPr/>
          <p:nvPr/>
        </p:nvGrpSpPr>
        <p:grpSpPr>
          <a:xfrm>
            <a:off x="1638060" y="8606426"/>
            <a:ext cx="1315151" cy="1315151"/>
            <a:chOff x="0" y="0"/>
            <a:chExt cx="812800" cy="812800"/>
          </a:xfrm>
        </p:grpSpPr>
        <p:sp>
          <p:nvSpPr>
            <p:cNvPr id="12" name="Freeform 12">
              <a:extLst>
                <a:ext uri="{FF2B5EF4-FFF2-40B4-BE49-F238E27FC236}">
                  <a16:creationId xmlns:a16="http://schemas.microsoft.com/office/drawing/2014/main" id="{2EF821D0-16D3-18E1-8D47-27AEE718536F}"/>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EE9E9"/>
            </a:solidFill>
          </p:spPr>
          <p:txBody>
            <a:bodyPr/>
            <a:lstStyle/>
            <a:p>
              <a:endParaRPr lang="en-US"/>
            </a:p>
          </p:txBody>
        </p:sp>
        <p:sp>
          <p:nvSpPr>
            <p:cNvPr id="13" name="TextBox 13">
              <a:extLst>
                <a:ext uri="{FF2B5EF4-FFF2-40B4-BE49-F238E27FC236}">
                  <a16:creationId xmlns:a16="http://schemas.microsoft.com/office/drawing/2014/main" id="{52B2C63D-1D6A-7CA1-81D8-BF0E5D6F8F8C}"/>
                </a:ext>
              </a:extLst>
            </p:cNvPr>
            <p:cNvSpPr txBox="1"/>
            <p:nvPr/>
          </p:nvSpPr>
          <p:spPr>
            <a:xfrm>
              <a:off x="76200" y="66675"/>
              <a:ext cx="660400" cy="669925"/>
            </a:xfrm>
            <a:prstGeom prst="rect">
              <a:avLst/>
            </a:prstGeom>
          </p:spPr>
          <p:txBody>
            <a:bodyPr lIns="50800" tIns="50800" rIns="50800" bIns="50800" rtlCol="0" anchor="ctr"/>
            <a:lstStyle/>
            <a:p>
              <a:pPr algn="ctr">
                <a:lnSpc>
                  <a:spcPts val="1919"/>
                </a:lnSpc>
              </a:pPr>
              <a:endParaRPr/>
            </a:p>
          </p:txBody>
        </p:sp>
      </p:grpSp>
      <p:sp>
        <p:nvSpPr>
          <p:cNvPr id="16" name="TextBox 16">
            <a:extLst>
              <a:ext uri="{FF2B5EF4-FFF2-40B4-BE49-F238E27FC236}">
                <a16:creationId xmlns:a16="http://schemas.microsoft.com/office/drawing/2014/main" id="{6C4BCCE2-F4DD-F5E9-4377-F20506FAA404}"/>
              </a:ext>
            </a:extLst>
          </p:cNvPr>
          <p:cNvSpPr txBox="1"/>
          <p:nvPr/>
        </p:nvSpPr>
        <p:spPr>
          <a:xfrm>
            <a:off x="1371600" y="1601449"/>
            <a:ext cx="9714757" cy="701346"/>
          </a:xfrm>
          <a:prstGeom prst="rect">
            <a:avLst/>
          </a:prstGeom>
        </p:spPr>
        <p:txBody>
          <a:bodyPr lIns="0" tIns="0" rIns="0" bIns="0" rtlCol="0" anchor="t">
            <a:spAutoFit/>
          </a:bodyPr>
          <a:lstStyle/>
          <a:p>
            <a:pPr marL="0" lvl="0" indent="0" algn="l">
              <a:lnSpc>
                <a:spcPts val="5086"/>
              </a:lnSpc>
              <a:spcBef>
                <a:spcPct val="0"/>
              </a:spcBef>
            </a:pPr>
            <a:r>
              <a:rPr lang="en-US" sz="5480" b="1" dirty="0">
                <a:solidFill>
                  <a:srgbClr val="F5F7F7"/>
                </a:solidFill>
                <a:latin typeface="Garet Bold"/>
                <a:ea typeface="Garet Bold"/>
                <a:cs typeface="Garet Bold"/>
                <a:sym typeface="Garet Bold"/>
              </a:rPr>
              <a:t>Noise Reduction Module :</a:t>
            </a:r>
          </a:p>
        </p:txBody>
      </p:sp>
      <p:sp>
        <p:nvSpPr>
          <p:cNvPr id="18" name="Rectangle 2">
            <a:extLst>
              <a:ext uri="{FF2B5EF4-FFF2-40B4-BE49-F238E27FC236}">
                <a16:creationId xmlns:a16="http://schemas.microsoft.com/office/drawing/2014/main" id="{09026070-236E-2778-8FBB-B1C0C890515E}"/>
              </a:ext>
            </a:extLst>
          </p:cNvPr>
          <p:cNvSpPr>
            <a:spLocks noChangeArrowheads="1"/>
          </p:cNvSpPr>
          <p:nvPr/>
        </p:nvSpPr>
        <p:spPr bwMode="auto">
          <a:xfrm>
            <a:off x="1371600" y="3080248"/>
            <a:ext cx="6769802" cy="29238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bg1"/>
                </a:solidFill>
                <a:effectLst/>
                <a:latin typeface="Arial" panose="020B0604020202020204" pitchFamily="34" charset="0"/>
              </a:rPr>
              <a:t>Background noise affects speech recognition accuracy</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2000" b="0" i="0" u="none" strike="noStrike" cap="none" normalizeH="0" baseline="0" dirty="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bg1"/>
                </a:solidFill>
                <a:effectLst/>
                <a:latin typeface="Arial" panose="020B0604020202020204" pitchFamily="34" charset="0"/>
              </a:rPr>
              <a:t>Spectral noise reduction applied to speech segments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2000" b="0" i="0" u="none" strike="noStrike" cap="none" normalizeH="0" baseline="0" dirty="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bg1"/>
                </a:solidFill>
                <a:effectLst/>
                <a:latin typeface="Arial" panose="020B0604020202020204" pitchFamily="34" charset="0"/>
              </a:rPr>
              <a:t>Noise profile estimated from non-speech </a:t>
            </a:r>
            <a:r>
              <a:rPr kumimoji="0" lang="en-US" altLang="en-US" sz="2400" b="0" i="0" u="none" strike="noStrike" cap="none" normalizeH="0" baseline="0" dirty="0">
                <a:ln>
                  <a:noFill/>
                </a:ln>
                <a:solidFill>
                  <a:schemeClr val="bg1"/>
                </a:solidFill>
                <a:effectLst/>
                <a:latin typeface="Arial" panose="020B0604020202020204" pitchFamily="34" charset="0"/>
              </a:rPr>
              <a:t>frames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2000" b="0" i="0" u="none" strike="noStrike" cap="none" normalizeH="0" baseline="0" dirty="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bg1"/>
                </a:solidFill>
                <a:effectLst/>
                <a:latin typeface="Arial" panose="020B0604020202020204" pitchFamily="34" charset="0"/>
              </a:rPr>
              <a:t>Improves Signal-to-Noise Ratio (SNR)</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2000" b="0" i="0" u="none" strike="noStrike" cap="none" normalizeH="0" baseline="0" dirty="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bg1"/>
                </a:solidFill>
                <a:effectLst/>
                <a:latin typeface="Arial" panose="020B0604020202020204" pitchFamily="34" charset="0"/>
              </a:rPr>
              <a:t>Enhances transcription performance in real environments</a:t>
            </a:r>
          </a:p>
        </p:txBody>
      </p:sp>
      <p:pic>
        <p:nvPicPr>
          <p:cNvPr id="15" name="Picture 14">
            <a:extLst>
              <a:ext uri="{FF2B5EF4-FFF2-40B4-BE49-F238E27FC236}">
                <a16:creationId xmlns:a16="http://schemas.microsoft.com/office/drawing/2014/main" id="{476B7C2D-1B21-6B16-904F-057851B6F8E2}"/>
              </a:ext>
            </a:extLst>
          </p:cNvPr>
          <p:cNvPicPr>
            <a:picLocks noChangeAspect="1"/>
          </p:cNvPicPr>
          <p:nvPr/>
        </p:nvPicPr>
        <p:blipFill>
          <a:blip r:embed="rId2"/>
          <a:stretch>
            <a:fillRect/>
          </a:stretch>
        </p:blipFill>
        <p:spPr>
          <a:xfrm>
            <a:off x="9011757" y="2510717"/>
            <a:ext cx="6553200" cy="4654485"/>
          </a:xfrm>
          <a:prstGeom prst="rect">
            <a:avLst/>
          </a:prstGeom>
        </p:spPr>
      </p:pic>
    </p:spTree>
    <p:extLst>
      <p:ext uri="{BB962C8B-B14F-4D97-AF65-F5344CB8AC3E}">
        <p14:creationId xmlns:p14="http://schemas.microsoft.com/office/powerpoint/2010/main" val="25750781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E2024"/>
        </a:solidFill>
        <a:effectLst/>
      </p:bgPr>
    </p:bg>
    <p:spTree>
      <p:nvGrpSpPr>
        <p:cNvPr id="1" name="">
          <a:extLst>
            <a:ext uri="{FF2B5EF4-FFF2-40B4-BE49-F238E27FC236}">
              <a16:creationId xmlns:a16="http://schemas.microsoft.com/office/drawing/2014/main" id="{A966CCC3-2326-58D0-FD81-A5685C1C1207}"/>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58D2AEE9-AFBE-529D-5A2F-97B0B191C0B9}"/>
              </a:ext>
            </a:extLst>
          </p:cNvPr>
          <p:cNvGrpSpPr/>
          <p:nvPr/>
        </p:nvGrpSpPr>
        <p:grpSpPr>
          <a:xfrm>
            <a:off x="17802738" y="1654020"/>
            <a:ext cx="1315151" cy="1315151"/>
            <a:chOff x="0" y="0"/>
            <a:chExt cx="812800" cy="812800"/>
          </a:xfrm>
        </p:grpSpPr>
        <p:sp>
          <p:nvSpPr>
            <p:cNvPr id="3" name="Freeform 3">
              <a:extLst>
                <a:ext uri="{FF2B5EF4-FFF2-40B4-BE49-F238E27FC236}">
                  <a16:creationId xmlns:a16="http://schemas.microsoft.com/office/drawing/2014/main" id="{5EF836EE-A447-C5EF-9B82-C241D61AAB2F}"/>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66675" cap="sq">
              <a:solidFill>
                <a:srgbClr val="FFE953"/>
              </a:solidFill>
              <a:prstDash val="solid"/>
              <a:miter/>
            </a:ln>
          </p:spPr>
          <p:txBody>
            <a:bodyPr/>
            <a:lstStyle/>
            <a:p>
              <a:endParaRPr lang="en-US"/>
            </a:p>
          </p:txBody>
        </p:sp>
        <p:sp>
          <p:nvSpPr>
            <p:cNvPr id="4" name="TextBox 4">
              <a:extLst>
                <a:ext uri="{FF2B5EF4-FFF2-40B4-BE49-F238E27FC236}">
                  <a16:creationId xmlns:a16="http://schemas.microsoft.com/office/drawing/2014/main" id="{56B4E508-4CC0-B313-E5E7-E8F8E4BF0E8F}"/>
                </a:ext>
              </a:extLst>
            </p:cNvPr>
            <p:cNvSpPr txBox="1"/>
            <p:nvPr/>
          </p:nvSpPr>
          <p:spPr>
            <a:xfrm>
              <a:off x="76200" y="66675"/>
              <a:ext cx="660400" cy="669925"/>
            </a:xfrm>
            <a:prstGeom prst="rect">
              <a:avLst/>
            </a:prstGeom>
          </p:spPr>
          <p:txBody>
            <a:bodyPr lIns="50800" tIns="50800" rIns="50800" bIns="50800" rtlCol="0" anchor="ctr"/>
            <a:lstStyle/>
            <a:p>
              <a:pPr marL="0" lvl="0" indent="0" algn="ctr">
                <a:lnSpc>
                  <a:spcPts val="1919"/>
                </a:lnSpc>
                <a:spcBef>
                  <a:spcPct val="0"/>
                </a:spcBef>
              </a:pPr>
              <a:endParaRPr/>
            </a:p>
          </p:txBody>
        </p:sp>
      </p:grpSp>
      <p:grpSp>
        <p:nvGrpSpPr>
          <p:cNvPr id="5" name="Group 5">
            <a:extLst>
              <a:ext uri="{FF2B5EF4-FFF2-40B4-BE49-F238E27FC236}">
                <a16:creationId xmlns:a16="http://schemas.microsoft.com/office/drawing/2014/main" id="{0CCB311C-9306-CAF7-4E17-CE7154E12030}"/>
              </a:ext>
            </a:extLst>
          </p:cNvPr>
          <p:cNvGrpSpPr/>
          <p:nvPr/>
        </p:nvGrpSpPr>
        <p:grpSpPr>
          <a:xfrm>
            <a:off x="-813906" y="5973347"/>
            <a:ext cx="1315151" cy="1315151"/>
            <a:chOff x="0" y="0"/>
            <a:chExt cx="812800" cy="812800"/>
          </a:xfrm>
        </p:grpSpPr>
        <p:sp>
          <p:nvSpPr>
            <p:cNvPr id="6" name="Freeform 6">
              <a:extLst>
                <a:ext uri="{FF2B5EF4-FFF2-40B4-BE49-F238E27FC236}">
                  <a16:creationId xmlns:a16="http://schemas.microsoft.com/office/drawing/2014/main" id="{A038E1A8-DDE9-D0FF-94F6-70E6A18A3C7A}"/>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66675" cap="sq">
              <a:solidFill>
                <a:srgbClr val="FFE953"/>
              </a:solidFill>
              <a:prstDash val="solid"/>
              <a:miter/>
            </a:ln>
          </p:spPr>
          <p:txBody>
            <a:bodyPr/>
            <a:lstStyle/>
            <a:p>
              <a:endParaRPr lang="en-US"/>
            </a:p>
          </p:txBody>
        </p:sp>
        <p:sp>
          <p:nvSpPr>
            <p:cNvPr id="7" name="TextBox 7">
              <a:extLst>
                <a:ext uri="{FF2B5EF4-FFF2-40B4-BE49-F238E27FC236}">
                  <a16:creationId xmlns:a16="http://schemas.microsoft.com/office/drawing/2014/main" id="{15EDBD08-7562-B256-4420-A33F04F919CE}"/>
                </a:ext>
              </a:extLst>
            </p:cNvPr>
            <p:cNvSpPr txBox="1"/>
            <p:nvPr/>
          </p:nvSpPr>
          <p:spPr>
            <a:xfrm>
              <a:off x="76200" y="66675"/>
              <a:ext cx="660400" cy="669925"/>
            </a:xfrm>
            <a:prstGeom prst="rect">
              <a:avLst/>
            </a:prstGeom>
          </p:spPr>
          <p:txBody>
            <a:bodyPr lIns="50800" tIns="50800" rIns="50800" bIns="50800" rtlCol="0" anchor="ctr"/>
            <a:lstStyle/>
            <a:p>
              <a:pPr marL="0" lvl="0" indent="0" algn="ctr">
                <a:lnSpc>
                  <a:spcPts val="1919"/>
                </a:lnSpc>
                <a:spcBef>
                  <a:spcPct val="0"/>
                </a:spcBef>
              </a:pPr>
              <a:endParaRPr/>
            </a:p>
          </p:txBody>
        </p:sp>
      </p:grpSp>
      <p:grpSp>
        <p:nvGrpSpPr>
          <p:cNvPr id="8" name="Group 8">
            <a:extLst>
              <a:ext uri="{FF2B5EF4-FFF2-40B4-BE49-F238E27FC236}">
                <a16:creationId xmlns:a16="http://schemas.microsoft.com/office/drawing/2014/main" id="{5F493999-C0D7-FCFC-7FC9-61803AD0FBD6}"/>
              </a:ext>
            </a:extLst>
          </p:cNvPr>
          <p:cNvGrpSpPr/>
          <p:nvPr/>
        </p:nvGrpSpPr>
        <p:grpSpPr>
          <a:xfrm>
            <a:off x="818836" y="9629424"/>
            <a:ext cx="1315151" cy="1315151"/>
            <a:chOff x="0" y="0"/>
            <a:chExt cx="812800" cy="812800"/>
          </a:xfrm>
        </p:grpSpPr>
        <p:sp>
          <p:nvSpPr>
            <p:cNvPr id="9" name="Freeform 9">
              <a:extLst>
                <a:ext uri="{FF2B5EF4-FFF2-40B4-BE49-F238E27FC236}">
                  <a16:creationId xmlns:a16="http://schemas.microsoft.com/office/drawing/2014/main" id="{D370413C-BF05-FEFD-EB08-C4923E2780D0}"/>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EE9E9"/>
            </a:solidFill>
          </p:spPr>
          <p:txBody>
            <a:bodyPr/>
            <a:lstStyle/>
            <a:p>
              <a:endParaRPr lang="en-US"/>
            </a:p>
          </p:txBody>
        </p:sp>
        <p:sp>
          <p:nvSpPr>
            <p:cNvPr id="10" name="TextBox 10">
              <a:extLst>
                <a:ext uri="{FF2B5EF4-FFF2-40B4-BE49-F238E27FC236}">
                  <a16:creationId xmlns:a16="http://schemas.microsoft.com/office/drawing/2014/main" id="{608C510E-2942-9C82-CD1D-30A65A0088E2}"/>
                </a:ext>
              </a:extLst>
            </p:cNvPr>
            <p:cNvSpPr txBox="1"/>
            <p:nvPr/>
          </p:nvSpPr>
          <p:spPr>
            <a:xfrm>
              <a:off x="76200" y="66675"/>
              <a:ext cx="660400" cy="669925"/>
            </a:xfrm>
            <a:prstGeom prst="rect">
              <a:avLst/>
            </a:prstGeom>
          </p:spPr>
          <p:txBody>
            <a:bodyPr lIns="50800" tIns="50800" rIns="50800" bIns="50800" rtlCol="0" anchor="ctr"/>
            <a:lstStyle/>
            <a:p>
              <a:pPr algn="ctr">
                <a:lnSpc>
                  <a:spcPts val="1919"/>
                </a:lnSpc>
              </a:pPr>
              <a:endParaRPr/>
            </a:p>
          </p:txBody>
        </p:sp>
      </p:grpSp>
      <p:grpSp>
        <p:nvGrpSpPr>
          <p:cNvPr id="11" name="Group 11">
            <a:extLst>
              <a:ext uri="{FF2B5EF4-FFF2-40B4-BE49-F238E27FC236}">
                <a16:creationId xmlns:a16="http://schemas.microsoft.com/office/drawing/2014/main" id="{C25E4438-1C91-8AE6-5B77-368B14C67E2A}"/>
              </a:ext>
            </a:extLst>
          </p:cNvPr>
          <p:cNvGrpSpPr/>
          <p:nvPr/>
        </p:nvGrpSpPr>
        <p:grpSpPr>
          <a:xfrm>
            <a:off x="1638060" y="8606426"/>
            <a:ext cx="1315151" cy="1315151"/>
            <a:chOff x="0" y="0"/>
            <a:chExt cx="812800" cy="812800"/>
          </a:xfrm>
        </p:grpSpPr>
        <p:sp>
          <p:nvSpPr>
            <p:cNvPr id="12" name="Freeform 12">
              <a:extLst>
                <a:ext uri="{FF2B5EF4-FFF2-40B4-BE49-F238E27FC236}">
                  <a16:creationId xmlns:a16="http://schemas.microsoft.com/office/drawing/2014/main" id="{37BD0726-9E21-DAD0-789C-5368569330F4}"/>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EE9E9"/>
            </a:solidFill>
          </p:spPr>
          <p:txBody>
            <a:bodyPr/>
            <a:lstStyle/>
            <a:p>
              <a:endParaRPr lang="en-US"/>
            </a:p>
          </p:txBody>
        </p:sp>
        <p:sp>
          <p:nvSpPr>
            <p:cNvPr id="13" name="TextBox 13">
              <a:extLst>
                <a:ext uri="{FF2B5EF4-FFF2-40B4-BE49-F238E27FC236}">
                  <a16:creationId xmlns:a16="http://schemas.microsoft.com/office/drawing/2014/main" id="{22153874-F378-9123-F69A-8C955BD44C35}"/>
                </a:ext>
              </a:extLst>
            </p:cNvPr>
            <p:cNvSpPr txBox="1"/>
            <p:nvPr/>
          </p:nvSpPr>
          <p:spPr>
            <a:xfrm>
              <a:off x="76200" y="66675"/>
              <a:ext cx="660400" cy="669925"/>
            </a:xfrm>
            <a:prstGeom prst="rect">
              <a:avLst/>
            </a:prstGeom>
          </p:spPr>
          <p:txBody>
            <a:bodyPr lIns="50800" tIns="50800" rIns="50800" bIns="50800" rtlCol="0" anchor="ctr"/>
            <a:lstStyle/>
            <a:p>
              <a:pPr algn="ctr">
                <a:lnSpc>
                  <a:spcPts val="1919"/>
                </a:lnSpc>
              </a:pPr>
              <a:endParaRPr/>
            </a:p>
          </p:txBody>
        </p:sp>
      </p:grpSp>
      <p:sp>
        <p:nvSpPr>
          <p:cNvPr id="16" name="TextBox 16">
            <a:extLst>
              <a:ext uri="{FF2B5EF4-FFF2-40B4-BE49-F238E27FC236}">
                <a16:creationId xmlns:a16="http://schemas.microsoft.com/office/drawing/2014/main" id="{EA7AC564-D8BD-1F65-B3C1-0CC2904CAFFD}"/>
              </a:ext>
            </a:extLst>
          </p:cNvPr>
          <p:cNvSpPr txBox="1"/>
          <p:nvPr/>
        </p:nvSpPr>
        <p:spPr>
          <a:xfrm>
            <a:off x="1497946" y="856621"/>
            <a:ext cx="16078200" cy="721351"/>
          </a:xfrm>
          <a:prstGeom prst="rect">
            <a:avLst/>
          </a:prstGeom>
        </p:spPr>
        <p:txBody>
          <a:bodyPr wrap="square" lIns="0" tIns="0" rIns="0" bIns="0" rtlCol="0" anchor="t">
            <a:spAutoFit/>
          </a:bodyPr>
          <a:lstStyle/>
          <a:p>
            <a:pPr lvl="0">
              <a:lnSpc>
                <a:spcPts val="5086"/>
              </a:lnSpc>
              <a:spcBef>
                <a:spcPct val="0"/>
              </a:spcBef>
            </a:pPr>
            <a:r>
              <a:rPr lang="en-IN" sz="5480" dirty="0">
                <a:solidFill>
                  <a:schemeClr val="bg1"/>
                </a:solidFill>
                <a:latin typeface="Garet Bold" panose="020B0604020202020204" charset="0"/>
              </a:rPr>
              <a:t>SPEECH-TO-TEXT</a:t>
            </a:r>
            <a:r>
              <a:rPr lang="en-IN" sz="6000" dirty="0">
                <a:solidFill>
                  <a:schemeClr val="bg1"/>
                </a:solidFill>
              </a:rPr>
              <a:t> &amp; LANGUAGE DETECTION</a:t>
            </a:r>
            <a:r>
              <a:rPr lang="en-US" sz="5480" b="1" dirty="0">
                <a:solidFill>
                  <a:schemeClr val="bg1"/>
                </a:solidFill>
                <a:latin typeface="Garet Bold"/>
                <a:ea typeface="Garet Bold"/>
                <a:cs typeface="Garet Bold"/>
                <a:sym typeface="Garet Bold"/>
              </a:rPr>
              <a:t> :</a:t>
            </a:r>
          </a:p>
        </p:txBody>
      </p:sp>
      <p:sp>
        <p:nvSpPr>
          <p:cNvPr id="18" name="Rectangle 2">
            <a:extLst>
              <a:ext uri="{FF2B5EF4-FFF2-40B4-BE49-F238E27FC236}">
                <a16:creationId xmlns:a16="http://schemas.microsoft.com/office/drawing/2014/main" id="{B46A8C45-A656-5F66-20D3-F60088F955AB}"/>
              </a:ext>
            </a:extLst>
          </p:cNvPr>
          <p:cNvSpPr>
            <a:spLocks noChangeArrowheads="1"/>
          </p:cNvSpPr>
          <p:nvPr/>
        </p:nvSpPr>
        <p:spPr bwMode="auto">
          <a:xfrm>
            <a:off x="1546628" y="2394851"/>
            <a:ext cx="6821226" cy="4893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285750" indent="-285750">
              <a:buFont typeface="Arial" panose="020B0604020202020204" pitchFamily="34" charset="0"/>
              <a:buChar char="•"/>
            </a:pPr>
            <a:r>
              <a:rPr lang="en-IN" sz="2400" dirty="0">
                <a:solidFill>
                  <a:schemeClr val="bg1"/>
                </a:solidFill>
              </a:rPr>
              <a:t>Uses </a:t>
            </a:r>
            <a:r>
              <a:rPr lang="en-IN" sz="2400" b="1" dirty="0">
                <a:solidFill>
                  <a:schemeClr val="bg1"/>
                </a:solidFill>
              </a:rPr>
              <a:t>Faster-Whisper</a:t>
            </a:r>
            <a:r>
              <a:rPr lang="en-IN" sz="2400" dirty="0">
                <a:solidFill>
                  <a:schemeClr val="bg1"/>
                </a:solidFill>
              </a:rPr>
              <a:t>, an optimized Whisper model</a:t>
            </a:r>
          </a:p>
          <a:p>
            <a:pPr marL="285750" indent="-285750">
              <a:buFont typeface="Arial" panose="020B0604020202020204" pitchFamily="34" charset="0"/>
              <a:buChar char="•"/>
            </a:pPr>
            <a:endParaRPr lang="en-IN" sz="2400" dirty="0">
              <a:solidFill>
                <a:schemeClr val="bg1"/>
              </a:solidFill>
            </a:endParaRPr>
          </a:p>
          <a:p>
            <a:pPr marL="285750" indent="-285750">
              <a:buFont typeface="Arial" panose="020B0604020202020204" pitchFamily="34" charset="0"/>
              <a:buChar char="•"/>
            </a:pPr>
            <a:r>
              <a:rPr lang="en-IN" sz="2400" dirty="0">
                <a:solidFill>
                  <a:schemeClr val="bg1"/>
                </a:solidFill>
              </a:rPr>
              <a:t>Performs:</a:t>
            </a:r>
          </a:p>
          <a:p>
            <a:pPr marL="285750" indent="-285750">
              <a:buFont typeface="Arial" panose="020B0604020202020204" pitchFamily="34" charset="0"/>
              <a:buChar char="•"/>
            </a:pPr>
            <a:endParaRPr lang="en-IN" sz="2400" dirty="0">
              <a:solidFill>
                <a:schemeClr val="bg1"/>
              </a:solidFill>
            </a:endParaRPr>
          </a:p>
          <a:p>
            <a:pPr marL="742950" lvl="1" indent="-285750">
              <a:buFont typeface="Arial" panose="020B0604020202020204" pitchFamily="34" charset="0"/>
              <a:buChar char="•"/>
            </a:pPr>
            <a:r>
              <a:rPr lang="en-IN" sz="2400" dirty="0">
                <a:solidFill>
                  <a:schemeClr val="bg1"/>
                </a:solidFill>
              </a:rPr>
              <a:t>Automatic Speech Recognition (ASR)</a:t>
            </a:r>
          </a:p>
          <a:p>
            <a:pPr marL="742950" lvl="1" indent="-285750">
              <a:buFont typeface="Arial" panose="020B0604020202020204" pitchFamily="34" charset="0"/>
              <a:buChar char="•"/>
            </a:pPr>
            <a:endParaRPr lang="en-IN" sz="2400" dirty="0">
              <a:solidFill>
                <a:schemeClr val="bg1"/>
              </a:solidFill>
            </a:endParaRPr>
          </a:p>
          <a:p>
            <a:pPr marL="742950" lvl="1" indent="-285750">
              <a:buFont typeface="Arial" panose="020B0604020202020204" pitchFamily="34" charset="0"/>
              <a:buChar char="•"/>
            </a:pPr>
            <a:r>
              <a:rPr lang="en-IN" sz="2400" dirty="0">
                <a:solidFill>
                  <a:schemeClr val="bg1"/>
                </a:solidFill>
              </a:rPr>
              <a:t>Spoken language identification</a:t>
            </a:r>
          </a:p>
          <a:p>
            <a:pPr marL="742950" lvl="1" indent="-285750">
              <a:buFont typeface="Arial" panose="020B0604020202020204" pitchFamily="34" charset="0"/>
              <a:buChar char="•"/>
            </a:pPr>
            <a:endParaRPr lang="en-IN" sz="2400" dirty="0">
              <a:solidFill>
                <a:schemeClr val="bg1"/>
              </a:solidFill>
            </a:endParaRPr>
          </a:p>
          <a:p>
            <a:pPr marL="285750" indent="-285750">
              <a:buFont typeface="Arial" panose="020B0604020202020204" pitchFamily="34" charset="0"/>
              <a:buChar char="•"/>
            </a:pPr>
            <a:r>
              <a:rPr lang="en-IN" sz="2400" dirty="0">
                <a:solidFill>
                  <a:schemeClr val="bg1"/>
                </a:solidFill>
              </a:rPr>
              <a:t>Transformer-based architecture</a:t>
            </a:r>
          </a:p>
          <a:p>
            <a:pPr marL="285750" indent="-285750">
              <a:buFont typeface="Arial" panose="020B0604020202020204" pitchFamily="34" charset="0"/>
              <a:buChar char="•"/>
            </a:pPr>
            <a:endParaRPr lang="en-IN" sz="2400" dirty="0">
              <a:solidFill>
                <a:schemeClr val="bg1"/>
              </a:solidFill>
            </a:endParaRPr>
          </a:p>
          <a:p>
            <a:pPr marL="285750" indent="-285750">
              <a:buFont typeface="Arial" panose="020B0604020202020204" pitchFamily="34" charset="0"/>
              <a:buChar char="•"/>
            </a:pPr>
            <a:r>
              <a:rPr lang="en-IN" sz="2400" dirty="0">
                <a:solidFill>
                  <a:schemeClr val="bg1"/>
                </a:solidFill>
              </a:rPr>
              <a:t>Lightweight INT8 quantization for faster inference</a:t>
            </a:r>
          </a:p>
          <a:p>
            <a:pPr marL="285750" indent="-285750">
              <a:buFont typeface="Arial" panose="020B0604020202020204" pitchFamily="34" charset="0"/>
              <a:buChar char="•"/>
            </a:pPr>
            <a:endParaRPr lang="en-IN" sz="2400" dirty="0">
              <a:solidFill>
                <a:schemeClr val="bg1"/>
              </a:solidFill>
            </a:endParaRPr>
          </a:p>
          <a:p>
            <a:pPr marL="285750" indent="-285750">
              <a:buFont typeface="Arial" panose="020B0604020202020204" pitchFamily="34" charset="0"/>
              <a:buChar char="•"/>
            </a:pPr>
            <a:r>
              <a:rPr lang="en-IN" sz="2400" dirty="0">
                <a:solidFill>
                  <a:schemeClr val="bg1"/>
                </a:solidFill>
              </a:rPr>
              <a:t>Works entirely offline</a:t>
            </a:r>
          </a:p>
        </p:txBody>
      </p:sp>
      <p:pic>
        <p:nvPicPr>
          <p:cNvPr id="15" name="Picture 14">
            <a:extLst>
              <a:ext uri="{FF2B5EF4-FFF2-40B4-BE49-F238E27FC236}">
                <a16:creationId xmlns:a16="http://schemas.microsoft.com/office/drawing/2014/main" id="{83D5E633-E5D2-8329-7892-E5B61A79BBA2}"/>
              </a:ext>
            </a:extLst>
          </p:cNvPr>
          <p:cNvPicPr>
            <a:picLocks noChangeAspect="1"/>
          </p:cNvPicPr>
          <p:nvPr/>
        </p:nvPicPr>
        <p:blipFill>
          <a:blip r:embed="rId2"/>
          <a:stretch>
            <a:fillRect/>
          </a:stretch>
        </p:blipFill>
        <p:spPr>
          <a:xfrm>
            <a:off x="9523586" y="2394851"/>
            <a:ext cx="7123419" cy="5130034"/>
          </a:xfrm>
          <a:prstGeom prst="rect">
            <a:avLst/>
          </a:prstGeom>
        </p:spPr>
      </p:pic>
    </p:spTree>
    <p:extLst>
      <p:ext uri="{BB962C8B-B14F-4D97-AF65-F5344CB8AC3E}">
        <p14:creationId xmlns:p14="http://schemas.microsoft.com/office/powerpoint/2010/main" val="312340457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438</TotalTime>
  <Words>697</Words>
  <Application>Microsoft Office PowerPoint</Application>
  <PresentationFormat>Custom</PresentationFormat>
  <Paragraphs>165</Paragraphs>
  <Slides>22</Slides>
  <Notes>2</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22</vt:i4>
      </vt:variant>
    </vt:vector>
  </HeadingPairs>
  <TitlesOfParts>
    <vt:vector size="28" baseType="lpstr">
      <vt:lpstr>Aptos</vt:lpstr>
      <vt:lpstr>Arial</vt:lpstr>
      <vt:lpstr>Calibri</vt:lpstr>
      <vt:lpstr>Ovo</vt:lpstr>
      <vt:lpstr>Garet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Real-Time Object Detection and Speech Feedback System for Visually Impaired Individuals</dc:title>
  <dc:creator>Rounack Sarkar;Tufan Layek</dc:creator>
  <cp:lastModifiedBy>Tufan Layek</cp:lastModifiedBy>
  <cp:revision>8</cp:revision>
  <dcterms:created xsi:type="dcterms:W3CDTF">2006-08-16T00:00:00Z</dcterms:created>
  <dcterms:modified xsi:type="dcterms:W3CDTF">2026-02-16T22:15:44Z</dcterms:modified>
  <dc:identifier>DAGwRHnCnDg</dc:identifier>
</cp:coreProperties>
</file>